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9" r:id="rId3"/>
    <p:sldId id="306" r:id="rId4"/>
    <p:sldId id="307" r:id="rId5"/>
    <p:sldId id="308" r:id="rId6"/>
    <p:sldId id="274" r:id="rId7"/>
    <p:sldId id="275" r:id="rId8"/>
    <p:sldId id="309" r:id="rId9"/>
    <p:sldId id="323" r:id="rId10"/>
    <p:sldId id="324" r:id="rId11"/>
    <p:sldId id="321" r:id="rId12"/>
    <p:sldId id="310" r:id="rId13"/>
    <p:sldId id="311" r:id="rId14"/>
    <p:sldId id="322" r:id="rId15"/>
    <p:sldId id="285" r:id="rId16"/>
    <p:sldId id="286" r:id="rId17"/>
    <p:sldId id="287" r:id="rId18"/>
    <p:sldId id="289" r:id="rId19"/>
    <p:sldId id="291" r:id="rId20"/>
    <p:sldId id="312" r:id="rId21"/>
    <p:sldId id="313" r:id="rId22"/>
    <p:sldId id="330" r:id="rId23"/>
    <p:sldId id="325" r:id="rId24"/>
    <p:sldId id="263" r:id="rId25"/>
    <p:sldId id="260" r:id="rId26"/>
    <p:sldId id="331" r:id="rId27"/>
    <p:sldId id="332" r:id="rId28"/>
    <p:sldId id="333" r:id="rId29"/>
    <p:sldId id="314" r:id="rId30"/>
    <p:sldId id="265" r:id="rId31"/>
    <p:sldId id="266" r:id="rId32"/>
    <p:sldId id="326" r:id="rId33"/>
    <p:sldId id="315" r:id="rId34"/>
    <p:sldId id="318" r:id="rId35"/>
    <p:sldId id="334" r:id="rId36"/>
    <p:sldId id="317" r:id="rId37"/>
    <p:sldId id="257" r:id="rId38"/>
    <p:sldId id="319" r:id="rId39"/>
    <p:sldId id="327" r:id="rId40"/>
    <p:sldId id="328" r:id="rId41"/>
    <p:sldId id="329" r:id="rId42"/>
    <p:sldId id="320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000000"/>
    <a:srgbClr val="00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48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BB6310A-0B53-47F7-98FF-62C12FB782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80AF3290-DE09-42C5-AB2A-DBA3DB3BFCD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BDBA74F0-9A8D-49FD-BCA0-D9D231C9823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E7A86B8A-C008-4235-8645-F711D5D2540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</a:lstStyle>
          <a:p>
            <a:fld id="{ADFCB2E2-00BE-445F-AA75-5CC44FFCD27E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A20E7173-E754-4405-9A93-EDEA00785BF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1F89C91A-2A44-4BF5-AD6E-C7AC46E45D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23AE8F6B-538C-4E1E-ABAF-DBF21F2CA3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3" name="Rectangle 5">
            <a:extLst>
              <a:ext uri="{FF2B5EF4-FFF2-40B4-BE49-F238E27FC236}">
                <a16:creationId xmlns:a16="http://schemas.microsoft.com/office/drawing/2014/main" id="{29D66FAC-0CB9-4640-954E-8B92D9E5C86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55654" name="Rectangle 6">
            <a:extLst>
              <a:ext uri="{FF2B5EF4-FFF2-40B4-BE49-F238E27FC236}">
                <a16:creationId xmlns:a16="http://schemas.microsoft.com/office/drawing/2014/main" id="{1F884C0E-0642-4289-85C4-17E4B461E0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5655" name="Rectangle 7">
            <a:extLst>
              <a:ext uri="{FF2B5EF4-FFF2-40B4-BE49-F238E27FC236}">
                <a16:creationId xmlns:a16="http://schemas.microsoft.com/office/drawing/2014/main" id="{6A70DED1-4302-44A0-BD82-676E5DDDC6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A68AD87E-4D37-4FA6-8D34-0C8C97B908AB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306FBA8E-F8C3-4D47-969C-DD42FB1BBE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EB6D0380-2F04-46D2-88B9-5613E4A3A2C9}" type="slidenum">
              <a:rPr lang="es-ES" altLang="es-C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76E5066-F114-45B7-B929-150AD9A48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80F4877-00A7-4420-ACE0-8E28BDB4A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A9381DE-1FF3-4F3E-B431-6C20BCE245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05882342-7AC7-4FB8-8E6E-A219113A19F7}" type="slidenum">
              <a:rPr lang="es-ES" altLang="es-C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11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B9A24B4-7310-4DB5-8C26-A43A470157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BE25BFB-7FC3-4751-91CD-A4631E9EC2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757555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C70DF9F-A718-47EC-B47B-E8A2C0DDC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D2EF6494-C86E-44C0-86C0-E15130D82116}" type="slidenum">
              <a:rPr lang="es-ES" altLang="es-C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23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44DBE23-8082-4158-9452-C5FDA37A1F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1C6E800-1E7F-4331-B1EE-EBFF34933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30921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4C8A237B-8F5E-4F7A-A900-242248B9F3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1E5C1363-12CC-40FF-9E7A-6DE4ACD9F4DC}" type="slidenum">
              <a:rPr lang="es-ES" altLang="es-C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24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9E8A2045-C890-4208-B77E-E706E0D721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218B4B59-8D43-4C11-B176-08E79F2ACB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598759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0594C45-B6C6-4289-A3AC-8D3E3B55CE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DE8721D4-43C4-41FA-B91C-76BA8055D05F}" type="slidenum">
              <a:rPr lang="es-ES" altLang="es-C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25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47B5DF8-DF4F-4E99-A561-B370F2F4EB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0EE371A-15B1-48D9-9FFE-630FFFF59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0594C45-B6C6-4289-A3AC-8D3E3B55CE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DE8721D4-43C4-41FA-B91C-76BA8055D05F}" type="slidenum">
              <a:rPr lang="es-ES" altLang="es-C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26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47B5DF8-DF4F-4E99-A561-B370F2F4EB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0EE371A-15B1-48D9-9FFE-630FFFF59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733419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F95C9D9-0F8C-464F-9EA8-29B2C46AE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B8EF4629-FE68-4CFD-AF8F-C491FD430C38}" type="slidenum">
              <a:rPr lang="es-ES" altLang="es-C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37</a:t>
            </a:fld>
            <a:endParaRPr lang="es-ES" altLang="es-C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2E1C8D6-762F-4FC2-89AF-6DF88EA823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186FF69-D5F3-460D-9CEA-75DDD3174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742A4DCA-8F76-406A-B12F-09FCA8018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D9A87B77-3CCC-452F-A4B3-4C986D6B55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5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2A551AA6-A3A7-414D-9B54-BD3A56F7EF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3024FE25-FAF6-4196-8E4B-36119402A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6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5FBCA41C-5DC3-4B2D-BB3F-7214F62C70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876823DE-16E3-4A09-BA07-C916276D3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8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defRPr sz="2000"/>
            </a:lvl2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F9F24C17-4F93-4713-9350-282F9F4A5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76A386C4-E89B-4F54-85F2-4034FCC9BB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C26E3A23-8353-4803-AB5E-5DAAB5C036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452EA5E2-80D5-41AF-92FF-0491ECD835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7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372D7565-CA80-40A6-B1A3-A5F269769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3FBE2B2E-214D-4AB9-B590-03C0DF9D81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2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1028">
            <a:extLst>
              <a:ext uri="{FF2B5EF4-FFF2-40B4-BE49-F238E27FC236}">
                <a16:creationId xmlns:a16="http://schemas.microsoft.com/office/drawing/2014/main" id="{2E19D74E-E001-46E1-93DF-E5E195B257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9">
            <a:extLst>
              <a:ext uri="{FF2B5EF4-FFF2-40B4-BE49-F238E27FC236}">
                <a16:creationId xmlns:a16="http://schemas.microsoft.com/office/drawing/2014/main" id="{8D47B028-24CD-429D-8588-F0506BE7BA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3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1028">
            <a:extLst>
              <a:ext uri="{FF2B5EF4-FFF2-40B4-BE49-F238E27FC236}">
                <a16:creationId xmlns:a16="http://schemas.microsoft.com/office/drawing/2014/main" id="{608CD1A9-2733-4101-B6EF-0016C77D0D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D5E71957-3DE3-4D65-9BF4-4A3CBB7C5C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7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>
            <a:extLst>
              <a:ext uri="{FF2B5EF4-FFF2-40B4-BE49-F238E27FC236}">
                <a16:creationId xmlns:a16="http://schemas.microsoft.com/office/drawing/2014/main" id="{58370E30-41C7-453F-BAFE-656083B53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3752ED1B-AE25-4C54-A49E-387A770F40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EA52C757-D8CF-4015-8B7B-2449C26BF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93B15ACE-5225-430E-AE69-4EBBFC0CA7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2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528CD75F-DCA9-478C-902E-BF3C0F42E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0424D8DD-D8FC-43E6-AE6E-77095D73F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4FC0A39A-6A6C-4608-8BB7-FBEF2FB99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769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Haga clic para modificar el estilo de título del patrón</a:t>
            </a:r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7465D488-1FBA-4F18-8DAB-B76C7A0B0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Haga clic para modificar el estilo de texto del patrón</a:t>
            </a:r>
          </a:p>
          <a:p>
            <a:pPr lvl="1"/>
            <a:r>
              <a:rPr lang="en-US" altLang="es-CL"/>
              <a:t>Segundo nivel</a:t>
            </a:r>
          </a:p>
          <a:p>
            <a:pPr lvl="2"/>
            <a:r>
              <a:rPr lang="en-US" altLang="es-CL"/>
              <a:t>Tercer nivel</a:t>
            </a:r>
          </a:p>
          <a:p>
            <a:pPr lvl="3"/>
            <a:r>
              <a:rPr lang="en-US" altLang="es-CL"/>
              <a:t>Cuarto nivel</a:t>
            </a:r>
          </a:p>
          <a:p>
            <a:pPr lvl="4"/>
            <a:r>
              <a:rPr lang="en-US" altLang="es-CL"/>
              <a:t>Quinto nivel</a:t>
            </a:r>
          </a:p>
        </p:txBody>
      </p:sp>
      <p:sp>
        <p:nvSpPr>
          <p:cNvPr id="76804" name="Rectangle 1028">
            <a:extLst>
              <a:ext uri="{FF2B5EF4-FFF2-40B4-BE49-F238E27FC236}">
                <a16:creationId xmlns:a16="http://schemas.microsoft.com/office/drawing/2014/main" id="{795759AB-EADC-433B-B7D2-FF451FB0AF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1029">
            <a:extLst>
              <a:ext uri="{FF2B5EF4-FFF2-40B4-BE49-F238E27FC236}">
                <a16:creationId xmlns:a16="http://schemas.microsoft.com/office/drawing/2014/main" id="{378E3D76-A6E9-411F-8D36-70A33F6764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Text Box 1031">
            <a:extLst>
              <a:ext uri="{FF2B5EF4-FFF2-40B4-BE49-F238E27FC236}">
                <a16:creationId xmlns:a16="http://schemas.microsoft.com/office/drawing/2014/main" id="{89FF7074-762A-4AD0-85DA-051A6F79112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72200" y="6248400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s-ES" sz="4400">
              <a:latin typeface="Tahom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4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E7B5A7A-5885-4E24-B06A-B55C000FBE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7772400" cy="1143000"/>
          </a:xfrm>
        </p:spPr>
        <p:txBody>
          <a:bodyPr/>
          <a:lstStyle/>
          <a:p>
            <a:r>
              <a:rPr lang="es-ES" altLang="es-CL" sz="3200">
                <a:solidFill>
                  <a:srgbClr val="0033CC"/>
                </a:solidFill>
              </a:rPr>
              <a:t>Regulación de</a:t>
            </a:r>
            <a:br>
              <a:rPr lang="es-ES" altLang="es-CL" sz="3200">
                <a:solidFill>
                  <a:srgbClr val="0033CC"/>
                </a:solidFill>
              </a:rPr>
            </a:br>
            <a:r>
              <a:rPr lang="es-ES" altLang="es-CL" sz="3200">
                <a:solidFill>
                  <a:srgbClr val="0033CC"/>
                </a:solidFill>
              </a:rPr>
              <a:t>Monopolios Naturales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878A13C-7029-4E5B-9765-98815E32F8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6363" y="4373563"/>
            <a:ext cx="6400800" cy="1752600"/>
          </a:xfrm>
        </p:spPr>
        <p:txBody>
          <a:bodyPr/>
          <a:lstStyle/>
          <a:p>
            <a:r>
              <a:rPr lang="es-ES" altLang="es-CL">
                <a:solidFill>
                  <a:srgbClr val="000000"/>
                </a:solidFill>
              </a:rPr>
              <a:t>Aldo González</a:t>
            </a:r>
          </a:p>
          <a:p>
            <a:r>
              <a:rPr lang="es-ES" altLang="es-CL">
                <a:solidFill>
                  <a:srgbClr val="000000"/>
                </a:solidFill>
              </a:rPr>
              <a:t>Departamento de Economía</a:t>
            </a:r>
          </a:p>
          <a:p>
            <a:r>
              <a:rPr lang="es-ES" altLang="es-CL">
                <a:solidFill>
                  <a:srgbClr val="000000"/>
                </a:solidFill>
              </a:rPr>
              <a:t>Universidad de Chile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E7883-2BD5-43F2-A092-EEF9DE58D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 qué depende el precio </a:t>
            </a:r>
            <a:r>
              <a:rPr lang="es-MX" dirty="0" err="1"/>
              <a:t>duopólico</a:t>
            </a:r>
            <a:r>
              <a:rPr lang="es-MX" dirty="0"/>
              <a:t>: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3C562A4-F664-4EF3-8DDA-09EDE9FCA9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1570" y="1600200"/>
                <a:ext cx="7756630" cy="4889140"/>
              </a:xfrm>
            </p:spPr>
            <p:txBody>
              <a:bodyPr/>
              <a:lstStyle/>
              <a:p>
                <a:r>
                  <a:rPr lang="es-MX" dirty="0">
                    <a:solidFill>
                      <a:schemeClr val="tx2"/>
                    </a:solidFill>
                  </a:rPr>
                  <a:t>Condiciones de primer orden (competencia en precios)</a:t>
                </a:r>
                <a:endParaRPr lang="es-MX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´( )−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num>
                        <m:den>
                          <m:f>
                            <m:f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CL" dirty="0"/>
              </a:p>
              <a:p>
                <a:r>
                  <a:rPr lang="es-MX" dirty="0">
                    <a:solidFill>
                      <a:schemeClr val="tx2"/>
                    </a:solidFill>
                  </a:rPr>
                  <a:t>Condiciones de primer orden (competencia en cantidades)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´( )−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s-MX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es-CL" dirty="0"/>
              </a:p>
              <a:p>
                <a:pPr marL="0" indent="0" algn="ctr">
                  <a:buNone/>
                </a:pPr>
                <a:endParaRPr lang="es-CL" dirty="0"/>
              </a:p>
              <a:p>
                <a:r>
                  <a:rPr lang="es-CL" dirty="0">
                    <a:solidFill>
                      <a:schemeClr val="tx2"/>
                    </a:solidFill>
                  </a:rPr>
                  <a:t>En General en modelos de competencia imperfecta: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´( )+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CL" dirty="0"/>
              </a:p>
              <a:p>
                <a:pPr marL="0" indent="0" algn="ctr">
                  <a:buNone/>
                </a:pPr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MX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3C562A4-F664-4EF3-8DDA-09EDE9FCA9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1570" y="1600200"/>
                <a:ext cx="7756630" cy="4889140"/>
              </a:xfrm>
              <a:blipFill>
                <a:blip r:embed="rId2"/>
                <a:stretch>
                  <a:fillRect l="-1021" t="-87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574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EC31E9-6084-4DCD-96E1-9188D05EDF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21550" y="216377"/>
            <a:ext cx="7729538" cy="523875"/>
          </a:xfrm>
        </p:spPr>
        <p:txBody>
          <a:bodyPr/>
          <a:lstStyle/>
          <a:p>
            <a:r>
              <a:rPr lang="es-ES" altLang="es-CL" sz="3200" dirty="0">
                <a:solidFill>
                  <a:srgbClr val="0033CC"/>
                </a:solidFill>
              </a:rPr>
              <a:t>Monopolio Natural Positivo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DF3463-FC3F-4DBE-AE9B-68F0FAA21D14}"/>
              </a:ext>
            </a:extLst>
          </p:cNvPr>
          <p:cNvGrpSpPr/>
          <p:nvPr/>
        </p:nvGrpSpPr>
        <p:grpSpPr>
          <a:xfrm>
            <a:off x="1061368" y="1482725"/>
            <a:ext cx="6030912" cy="4737100"/>
            <a:chOff x="385763" y="1482725"/>
            <a:chExt cx="6030912" cy="4737100"/>
          </a:xfrm>
        </p:grpSpPr>
        <p:cxnSp>
          <p:nvCxnSpPr>
            <p:cNvPr id="4099" name="6 Conector recto de flecha">
              <a:extLst>
                <a:ext uri="{FF2B5EF4-FFF2-40B4-BE49-F238E27FC236}">
                  <a16:creationId xmlns:a16="http://schemas.microsoft.com/office/drawing/2014/main" id="{E8AA8CF4-CF59-4B4F-B149-97D302E3F6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7225" y="6038850"/>
              <a:ext cx="5445125" cy="15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00" name="7 Conector recto de flecha">
              <a:extLst>
                <a:ext uri="{FF2B5EF4-FFF2-40B4-BE49-F238E27FC236}">
                  <a16:creationId xmlns:a16="http://schemas.microsoft.com/office/drawing/2014/main" id="{1DB6DEB6-1A27-41F2-BF98-3253B24144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-1336674" y="4027487"/>
              <a:ext cx="4005262" cy="1746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01" name="10 CuadroTexto">
              <a:extLst>
                <a:ext uri="{FF2B5EF4-FFF2-40B4-BE49-F238E27FC236}">
                  <a16:creationId xmlns:a16="http://schemas.microsoft.com/office/drawing/2014/main" id="{8A0C50CF-3CB1-4515-8DC4-9A61C85C13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763" y="1482725"/>
              <a:ext cx="271462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CL" dirty="0">
                  <a:solidFill>
                    <a:schemeClr val="tx2"/>
                  </a:solidFill>
                </a:rPr>
                <a:t>$</a:t>
              </a:r>
            </a:p>
          </p:txBody>
        </p:sp>
        <p:sp>
          <p:nvSpPr>
            <p:cNvPr id="4102" name="12 CuadroTexto">
              <a:extLst>
                <a:ext uri="{FF2B5EF4-FFF2-40B4-BE49-F238E27FC236}">
                  <a16:creationId xmlns:a16="http://schemas.microsoft.com/office/drawing/2014/main" id="{4C135069-2741-44CF-9CAE-E8735F0D40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6800" y="5757863"/>
              <a:ext cx="2698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" altLang="es-CL" dirty="0">
                  <a:solidFill>
                    <a:schemeClr val="tx2"/>
                  </a:solidFill>
                </a:rPr>
                <a:t>Q</a:t>
              </a:r>
            </a:p>
          </p:txBody>
        </p:sp>
        <p:cxnSp>
          <p:nvCxnSpPr>
            <p:cNvPr id="4104" name="16 Conector recto">
              <a:extLst>
                <a:ext uri="{FF2B5EF4-FFF2-40B4-BE49-F238E27FC236}">
                  <a16:creationId xmlns:a16="http://schemas.microsoft.com/office/drawing/2014/main" id="{9B3D2CEB-3377-4F44-933A-D57BAD6D51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7225" y="5276258"/>
              <a:ext cx="54895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05" name="16 Conector recto">
              <a:extLst>
                <a:ext uri="{FF2B5EF4-FFF2-40B4-BE49-F238E27FC236}">
                  <a16:creationId xmlns:a16="http://schemas.microsoft.com/office/drawing/2014/main" id="{862453FA-41C5-4F53-A3C2-FC660C4AA3A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411760" y="4643760"/>
              <a:ext cx="0" cy="140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16 Conector recto">
              <a:extLst>
                <a:ext uri="{FF2B5EF4-FFF2-40B4-BE49-F238E27FC236}">
                  <a16:creationId xmlns:a16="http://schemas.microsoft.com/office/drawing/2014/main" id="{5D52381E-F2AA-489A-944D-A7602A17C8B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7225" y="4643760"/>
              <a:ext cx="5489575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Arco 2">
            <a:extLst>
              <a:ext uri="{FF2B5EF4-FFF2-40B4-BE49-F238E27FC236}">
                <a16:creationId xmlns:a16="http://schemas.microsoft.com/office/drawing/2014/main" id="{3F1998A7-5AB5-4178-A479-7754F80188B2}"/>
              </a:ext>
            </a:extLst>
          </p:cNvPr>
          <p:cNvSpPr/>
          <p:nvPr/>
        </p:nvSpPr>
        <p:spPr bwMode="auto">
          <a:xfrm rot="10800000">
            <a:off x="1456574" y="785966"/>
            <a:ext cx="9371121" cy="4398867"/>
          </a:xfrm>
          <a:prstGeom prst="arc">
            <a:avLst>
              <a:gd name="adj1" fmla="val 16199999"/>
              <a:gd name="adj2" fmla="val 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 Narrow" pitchFamily="34" charset="0"/>
            </a:endParaRPr>
          </a:p>
        </p:txBody>
      </p:sp>
      <p:sp>
        <p:nvSpPr>
          <p:cNvPr id="15" name="12 CuadroTexto">
            <a:extLst>
              <a:ext uri="{FF2B5EF4-FFF2-40B4-BE49-F238E27FC236}">
                <a16:creationId xmlns:a16="http://schemas.microsoft.com/office/drawing/2014/main" id="{7549ECF0-D9A0-4B3F-9071-2ACC0A7D9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815" y="5994285"/>
            <a:ext cx="6300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q</a:t>
            </a:r>
            <a:r>
              <a:rPr lang="es-ES" altLang="es-CL" baseline="30000" dirty="0">
                <a:solidFill>
                  <a:schemeClr val="tx2"/>
                </a:solidFill>
              </a:rPr>
              <a:t>*</a:t>
            </a:r>
            <a:endParaRPr lang="es-ES" altLang="es-CL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1AC87A63-2585-46F0-B1A1-DFDE0FB8D63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186735" y="934987"/>
                <a:ext cx="6795751" cy="2812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400">
                    <a:solidFill>
                      <a:schemeClr val="tx1"/>
                    </a:solidFill>
                    <a:latin typeface="+mn-lt"/>
                    <a:ea typeface="MS PGothic" pitchFamily="34" charset="-128"/>
                    <a:cs typeface="MS PGothic" charset="0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400">
                    <a:solidFill>
                      <a:schemeClr val="tx1"/>
                    </a:solidFill>
                    <a:latin typeface="+mn-lt"/>
                    <a:ea typeface="MS PGothic" pitchFamily="34" charset="-128"/>
                    <a:cs typeface="MS PGothic" charset="0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  <a:ea typeface="MS PGothic" pitchFamily="34" charset="-128"/>
                    <a:cs typeface="MS PGothic" charset="0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  <a:ea typeface="MS PGothic" pitchFamily="34" charset="-128"/>
                    <a:cs typeface="MS PGothic" charset="0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  <a:ea typeface="MS PGothic" pitchFamily="34" charset="-128"/>
                    <a:cs typeface="MS PGothic" charset="0"/>
                  </a:defRPr>
                </a:lvl5pPr>
                <a:lvl6pPr marL="22860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</a:defRPr>
                </a:lvl6pPr>
                <a:lvl7pPr marL="2743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</a:defRPr>
                </a:lvl7pPr>
                <a:lvl8pPr marL="3200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</a:defRPr>
                </a:lvl8pPr>
                <a:lvl9pPr marL="3657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None/>
                  <a:defRPr sz="28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algn="l"/>
                <a:r>
                  <a:rPr lang="es-CL" kern="0" dirty="0"/>
                  <a:t>Ejemplo:  </a:t>
                </a:r>
                <a14:m>
                  <m:oMath xmlns:m="http://schemas.openxmlformats.org/officeDocument/2006/math">
                    <m:r>
                      <a:rPr lang="es-CL" i="1" kern="0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 kern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s-CL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𝑐𝑞</m:t>
                    </m:r>
                  </m:oMath>
                </a14:m>
                <a:endParaRPr lang="es-CL" kern="0" dirty="0"/>
              </a:p>
              <a:p>
                <a:pPr algn="l"/>
                <a:r>
                  <a:rPr lang="es-CL" kern="0" dirty="0"/>
                  <a:t>Competencia imperfecta: </a:t>
                </a:r>
                <a14:m>
                  <m:oMath xmlns:m="http://schemas.openxmlformats.org/officeDocument/2006/math">
                    <m:r>
                      <a:rPr lang="es-CL" i="1" kern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 kern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s-CL" kern="0" dirty="0"/>
              </a:p>
              <a:p>
                <a:pPr algn="l"/>
                <a:endParaRPr lang="es-CL" kern="0" dirty="0"/>
              </a:p>
              <a:p>
                <a:pPr algn="l"/>
                <a:r>
                  <a:rPr lang="es-CL" kern="0" dirty="0"/>
                  <a:t>Monopolio natural </a:t>
                </a:r>
                <a:r>
                  <a:rPr lang="es-CL" kern="0" dirty="0">
                    <a:solidFill>
                      <a:schemeClr val="tx2"/>
                    </a:solidFill>
                  </a:rPr>
                  <a:t>normativo</a:t>
                </a:r>
                <a:r>
                  <a:rPr lang="es-CL" kern="0" dirty="0"/>
                  <a:t> en todo el rango Q</a:t>
                </a:r>
              </a:p>
              <a:p>
                <a:pPr algn="l"/>
                <a:r>
                  <a:rPr lang="es-CL" kern="0" dirty="0"/>
                  <a:t>Monopolio natural </a:t>
                </a:r>
                <a:r>
                  <a:rPr lang="es-CL" kern="0" dirty="0">
                    <a:solidFill>
                      <a:schemeClr val="tx2"/>
                    </a:solidFill>
                  </a:rPr>
                  <a:t>positivo</a:t>
                </a:r>
                <a:r>
                  <a:rPr lang="es-CL" kern="0" dirty="0"/>
                  <a:t> para </a:t>
                </a:r>
                <a14:m>
                  <m:oMath xmlns:m="http://schemas.openxmlformats.org/officeDocument/2006/math">
                    <m:r>
                      <a:rPr lang="es-CL" b="0" i="1" kern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s-CL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s-CL" b="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s-CL" b="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s-CL" kern="0" dirty="0"/>
              </a:p>
            </p:txBody>
          </p:sp>
        </mc:Choice>
        <mc:Fallback xmlns=""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1AC87A63-2585-46F0-B1A1-DFDE0FB8D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86735" y="934987"/>
                <a:ext cx="6795751" cy="2812648"/>
              </a:xfrm>
              <a:prstGeom prst="rect">
                <a:avLst/>
              </a:prstGeom>
              <a:blipFill>
                <a:blip r:embed="rId3"/>
                <a:stretch>
                  <a:fillRect l="-1435" t="-15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12 CuadroTexto">
            <a:extLst>
              <a:ext uri="{FF2B5EF4-FFF2-40B4-BE49-F238E27FC236}">
                <a16:creationId xmlns:a16="http://schemas.microsoft.com/office/drawing/2014/main" id="{17C88A45-6B1C-4820-96B6-665694FE5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5004175"/>
            <a:ext cx="26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c</a:t>
            </a:r>
          </a:p>
        </p:txBody>
      </p:sp>
      <p:sp>
        <p:nvSpPr>
          <p:cNvPr id="16" name="12 CuadroTexto">
            <a:extLst>
              <a:ext uri="{FF2B5EF4-FFF2-40B4-BE49-F238E27FC236}">
                <a16:creationId xmlns:a16="http://schemas.microsoft.com/office/drawing/2014/main" id="{9CECFD8D-C72A-4664-8802-9F2D9864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644" y="4407495"/>
            <a:ext cx="730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i="1" dirty="0" err="1">
                <a:solidFill>
                  <a:schemeClr val="tx2"/>
                </a:solidFill>
              </a:rPr>
              <a:t>c+m</a:t>
            </a:r>
            <a:endParaRPr lang="es-ES" altLang="es-CL" i="1" dirty="0">
              <a:solidFill>
                <a:schemeClr val="tx2"/>
              </a:solidFill>
            </a:endParaRP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167EDEF-6513-434E-AD63-DB2765E0932F}"/>
              </a:ext>
            </a:extLst>
          </p:cNvPr>
          <p:cNvCxnSpPr/>
          <p:nvPr/>
        </p:nvCxnSpPr>
        <p:spPr bwMode="auto">
          <a:xfrm flipV="1">
            <a:off x="5697125" y="5004175"/>
            <a:ext cx="900100" cy="1211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7CB5794-D5A6-4A0E-8185-EE9E647DB8F9}"/>
              </a:ext>
            </a:extLst>
          </p:cNvPr>
          <p:cNvSpPr txBox="1"/>
          <p:nvPr/>
        </p:nvSpPr>
        <p:spPr>
          <a:xfrm>
            <a:off x="6687235" y="4869160"/>
            <a:ext cx="112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 err="1"/>
              <a:t>Cme</a:t>
            </a:r>
            <a:r>
              <a:rPr lang="es-CL" sz="1800" dirty="0"/>
              <a:t> (Q)</a:t>
            </a:r>
          </a:p>
        </p:txBody>
      </p:sp>
    </p:spTree>
    <p:extLst>
      <p:ext uri="{BB962C8B-B14F-4D97-AF65-F5344CB8AC3E}">
        <p14:creationId xmlns:p14="http://schemas.microsoft.com/office/powerpoint/2010/main" val="742633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76746-1A67-4FBF-9A4E-1010AE51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Monopolio Natural Positivo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7293D-6330-497D-B35E-0144E7044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3805"/>
            <a:ext cx="7696200" cy="1098485"/>
          </a:xfrm>
        </p:spPr>
        <p:txBody>
          <a:bodyPr/>
          <a:lstStyle/>
          <a:p>
            <a:r>
              <a:rPr lang="es-CL" dirty="0"/>
              <a:t>Mayor margen </a:t>
            </a:r>
            <a:r>
              <a:rPr lang="es-CL" dirty="0">
                <a:solidFill>
                  <a:schemeClr val="tx2"/>
                </a:solidFill>
              </a:rPr>
              <a:t>m</a:t>
            </a:r>
            <a:r>
              <a:rPr lang="es-CL" dirty="0"/>
              <a:t>, menos probable que sea monopolio natural positivo.</a:t>
            </a:r>
          </a:p>
          <a:p>
            <a:r>
              <a:rPr lang="es-CL" dirty="0"/>
              <a:t>Mientras menos competitivo es un mercado, mayor es el margen y menos probable que sea MNP.</a:t>
            </a:r>
          </a:p>
          <a:p>
            <a:r>
              <a:rPr lang="es-CL" dirty="0"/>
              <a:t>Margen </a:t>
            </a:r>
            <a:r>
              <a:rPr lang="es-CL" dirty="0">
                <a:solidFill>
                  <a:schemeClr val="tx2"/>
                </a:solidFill>
              </a:rPr>
              <a:t>m </a:t>
            </a:r>
            <a:r>
              <a:rPr lang="es-CL" dirty="0">
                <a:solidFill>
                  <a:schemeClr val="accent4"/>
                </a:solidFill>
              </a:rPr>
              <a:t>depende del grado de competencia y la elasticidad de la demanda, entre otros factores.</a:t>
            </a:r>
          </a:p>
          <a:p>
            <a:pPr marL="0" indent="0">
              <a:buNone/>
            </a:pPr>
            <a:endParaRPr lang="es-CL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s-CL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s-CL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s-CL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163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28F07-BF1F-42FD-A658-ACD70D75B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594DC9-FC86-40ED-8681-2A17E3E9F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Puede existir?</a:t>
            </a:r>
          </a:p>
          <a:p>
            <a:endParaRPr lang="es-CL" dirty="0"/>
          </a:p>
          <a:p>
            <a:pPr lvl="1"/>
            <a:r>
              <a:rPr lang="es-CL" sz="2400" dirty="0">
                <a:solidFill>
                  <a:schemeClr val="tx2"/>
                </a:solidFill>
              </a:rPr>
              <a:t>Monopolio natural normativo pero no positivo.</a:t>
            </a:r>
          </a:p>
          <a:p>
            <a:pPr lvl="1"/>
            <a:endParaRPr lang="es-CL" sz="2400" dirty="0">
              <a:solidFill>
                <a:schemeClr val="tx2"/>
              </a:solidFill>
            </a:endParaRPr>
          </a:p>
          <a:p>
            <a:pPr lvl="1"/>
            <a:r>
              <a:rPr lang="es-CL" sz="2400" dirty="0">
                <a:solidFill>
                  <a:schemeClr val="tx2"/>
                </a:solidFill>
              </a:rPr>
              <a:t>Monopolio natural positivo pero no normativo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Qué es más fácil identificar?</a:t>
            </a:r>
          </a:p>
          <a:p>
            <a:endParaRPr lang="es-CL" dirty="0"/>
          </a:p>
          <a:p>
            <a:pPr lvl="1"/>
            <a:r>
              <a:rPr lang="es-CL" sz="2400" dirty="0">
                <a:solidFill>
                  <a:schemeClr val="tx2"/>
                </a:solidFill>
              </a:rPr>
              <a:t>Monopolio Natural Positivo o Normativo.</a:t>
            </a:r>
          </a:p>
        </p:txBody>
      </p:sp>
    </p:spTree>
    <p:extLst>
      <p:ext uri="{BB962C8B-B14F-4D97-AF65-F5344CB8AC3E}">
        <p14:creationId xmlns:p14="http://schemas.microsoft.com/office/powerpoint/2010/main" val="1968744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4DEEED-7325-41EC-A8D4-BCA994E1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6AB381B-2AEF-4F5F-956A-C0856C0708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CL" dirty="0"/>
                  <a:t>Estimar la condición para que exista monopolio natural normativo y positivo en un mercado donde la función de costos es la siguiente:</a:t>
                </a:r>
              </a:p>
              <a:p>
                <a:pPr marL="514350" indent="-514350" algn="ctr">
                  <a:buFont typeface="+mj-lt"/>
                  <a:buAutoNum type="romanLcPeriod"/>
                </a:pPr>
                <a:r>
                  <a:rPr lang="es-CL" b="0" dirty="0"/>
                  <a:t>  	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𝑐𝑞</m:t>
                    </m:r>
                  </m:oMath>
                </a14:m>
                <a:endParaRPr lang="es-CL" b="0" dirty="0"/>
              </a:p>
              <a:p>
                <a:pPr marL="514350" indent="-514350" algn="ctr">
                  <a:buFont typeface="+mj-lt"/>
                  <a:buAutoNum type="romanLcPeriod"/>
                </a:pPr>
                <a:endParaRPr lang="es-CL" b="0" dirty="0"/>
              </a:p>
              <a:p>
                <a:pPr marL="514350" indent="-514350" algn="ctr">
                  <a:buFont typeface="+mj-lt"/>
                  <a:buAutoNum type="romanLcPeriod"/>
                </a:pPr>
                <a:r>
                  <a:rPr lang="es-CL" b="0" dirty="0"/>
                  <a:t> 	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𝑐𝑞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s-CL" dirty="0"/>
              </a:p>
              <a:p>
                <a:pPr marL="514350" indent="-514350" algn="ctr">
                  <a:buFont typeface="+mj-lt"/>
                  <a:buAutoNum type="romanLcPeriod"/>
                </a:pPr>
                <a:endParaRPr lang="es-CL" dirty="0"/>
              </a:p>
              <a:p>
                <a:r>
                  <a:rPr lang="es-CL" dirty="0"/>
                  <a:t>Considere competencia Cournot y demanda lineal para el caso positivo.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6AB381B-2AEF-4F5F-956A-C0856C0708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98" t="-95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4190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7F9D7F6-603C-49F5-B6D1-361890CB50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838200"/>
            <a:ext cx="8637588" cy="762000"/>
          </a:xfrm>
        </p:spPr>
        <p:txBody>
          <a:bodyPr/>
          <a:lstStyle/>
          <a:p>
            <a:pPr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es-ES_tradnl" altLang="es-CL" b="1"/>
              <a:t>Monopolio natural: resumen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915FF4B9-5B25-4472-B521-FA467267D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CC00"/>
              </a:buClr>
            </a:pPr>
            <a:r>
              <a:rPr lang="es-MX" altLang="es-CL"/>
              <a:t>Depende de la función de costos y de la demanda</a:t>
            </a:r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MX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MX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r>
              <a:rPr lang="es-ES_tradnl" altLang="es-CL">
                <a:solidFill>
                  <a:schemeClr val="tx2"/>
                </a:solidFill>
              </a:rPr>
              <a:t>Enfoque normativo: </a:t>
            </a:r>
            <a:r>
              <a:rPr lang="es-ES_tradnl" altLang="es-CL"/>
              <a:t>No es deseable tener competencia. Duplicación de costos fijos.</a:t>
            </a:r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ES_tradnl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ES_tradnl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r>
              <a:rPr lang="es-ES_tradnl" altLang="es-CL">
                <a:solidFill>
                  <a:srgbClr val="382E7E"/>
                </a:solidFill>
              </a:rPr>
              <a:t>Enfoque positivo: </a:t>
            </a:r>
            <a:r>
              <a:rPr lang="es-ES_tradnl" altLang="es-CL"/>
              <a:t>No es factible un equilibrio competitivo.</a:t>
            </a:r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ES_tradnl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ES_tradnl" altLang="es-CL"/>
          </a:p>
          <a:p>
            <a:pPr>
              <a:lnSpc>
                <a:spcPct val="90000"/>
              </a:lnSpc>
              <a:buClr>
                <a:srgbClr val="FFCC00"/>
              </a:buClr>
            </a:pPr>
            <a:endParaRPr lang="es-ES_tradnl" alt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5F25D3C-E7ED-469B-89CB-A34DE7DC32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914400"/>
            <a:ext cx="8637588" cy="762000"/>
          </a:xfrm>
        </p:spPr>
        <p:txBody>
          <a:bodyPr/>
          <a:lstStyle/>
          <a:p>
            <a:pPr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es-ES_tradnl" altLang="es-CL" b="1"/>
              <a:t>Dilema de política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2454FA3C-4358-436E-AF25-49F30CECE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7979" y="2019545"/>
            <a:ext cx="7756630" cy="281891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es-ES_tradnl" altLang="es-CL" dirty="0"/>
              <a:t>Es socialmente deseable (para minimizar costos de producción) que exista solo un productor en la industria.</a:t>
            </a:r>
          </a:p>
          <a:p>
            <a:pPr>
              <a:buClr>
                <a:srgbClr val="FFCC00"/>
              </a:buClr>
            </a:pPr>
            <a:endParaRPr lang="es-ES_tradnl" altLang="es-CL" dirty="0"/>
          </a:p>
          <a:p>
            <a:pPr>
              <a:buClr>
                <a:srgbClr val="FFCC00"/>
              </a:buClr>
            </a:pPr>
            <a:r>
              <a:rPr lang="es-ES_tradnl" altLang="es-CL" dirty="0"/>
              <a:t>Sin embargo, al no existir competencia el productor puede abusar de su poder monopólico.</a:t>
            </a:r>
          </a:p>
          <a:p>
            <a:pPr>
              <a:buClr>
                <a:srgbClr val="FFCC00"/>
              </a:buClr>
            </a:pPr>
            <a:endParaRPr lang="es-ES_tradnl" altLang="es-CL" dirty="0"/>
          </a:p>
          <a:p>
            <a:pPr>
              <a:buClr>
                <a:srgbClr val="FFCC00"/>
              </a:buClr>
            </a:pPr>
            <a:r>
              <a:rPr lang="es-ES_tradnl" altLang="es-CL" dirty="0"/>
              <a:t>¿Cuál es el costo social del monopolio?</a:t>
            </a:r>
          </a:p>
          <a:p>
            <a:pPr>
              <a:buClr>
                <a:srgbClr val="FFCC00"/>
              </a:buClr>
            </a:pPr>
            <a:endParaRPr lang="es-ES_tradnl" alt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1">
            <a:extLst>
              <a:ext uri="{FF2B5EF4-FFF2-40B4-BE49-F238E27FC236}">
                <a16:creationId xmlns:a16="http://schemas.microsoft.com/office/drawing/2014/main" id="{838B895A-0AFD-4436-9339-E7E0FDCE8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62000"/>
            <a:ext cx="723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s-CL"/>
              <a:t>Representación del Monopolio Natural</a:t>
            </a:r>
          </a:p>
        </p:txBody>
      </p:sp>
      <p:grpSp>
        <p:nvGrpSpPr>
          <p:cNvPr id="27651" name="Group 62">
            <a:extLst>
              <a:ext uri="{FF2B5EF4-FFF2-40B4-BE49-F238E27FC236}">
                <a16:creationId xmlns:a16="http://schemas.microsoft.com/office/drawing/2014/main" id="{2F2AAED9-4DE8-4198-BD94-CC949EAAEFB9}"/>
              </a:ext>
            </a:extLst>
          </p:cNvPr>
          <p:cNvGrpSpPr>
            <a:grpSpLocks/>
          </p:cNvGrpSpPr>
          <p:nvPr/>
        </p:nvGrpSpPr>
        <p:grpSpPr bwMode="auto">
          <a:xfrm>
            <a:off x="1045000" y="1341438"/>
            <a:ext cx="6950075" cy="5246688"/>
            <a:chOff x="162" y="448"/>
            <a:chExt cx="10944" cy="8262"/>
          </a:xfrm>
        </p:grpSpPr>
        <p:sp>
          <p:nvSpPr>
            <p:cNvPr id="27653" name="Rectangle 64" descr="Diagonal hacia arriba oscura">
              <a:extLst>
                <a:ext uri="{FF2B5EF4-FFF2-40B4-BE49-F238E27FC236}">
                  <a16:creationId xmlns:a16="http://schemas.microsoft.com/office/drawing/2014/main" id="{0CBD1E7A-4134-4BCF-B336-2234BD068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" y="4140"/>
              <a:ext cx="3076" cy="1407"/>
            </a:xfrm>
            <a:prstGeom prst="rect">
              <a:avLst/>
            </a:prstGeom>
            <a:pattFill prst="dkUpDiag">
              <a:fgClr>
                <a:srgbClr val="3366FF"/>
              </a:fgClr>
              <a:bgClr>
                <a:srgbClr val="FFFFFF"/>
              </a:bgClr>
            </a:patt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s-ES" altLang="es-CL"/>
            </a:p>
          </p:txBody>
        </p:sp>
        <p:sp>
          <p:nvSpPr>
            <p:cNvPr id="27654" name="Line 65">
              <a:extLst>
                <a:ext uri="{FF2B5EF4-FFF2-40B4-BE49-F238E27FC236}">
                  <a16:creationId xmlns:a16="http://schemas.microsoft.com/office/drawing/2014/main" id="{B0E8EB86-A9BB-4145-B7A6-CBBF8959E5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1171"/>
              <a:ext cx="0" cy="66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55" name="Line 66">
              <a:extLst>
                <a:ext uri="{FF2B5EF4-FFF2-40B4-BE49-F238E27FC236}">
                  <a16:creationId xmlns:a16="http://schemas.microsoft.com/office/drawing/2014/main" id="{E47EB767-F500-41B7-849C-92377B174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9" y="7828"/>
              <a:ext cx="97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56" name="Text Box 67">
              <a:extLst>
                <a:ext uri="{FF2B5EF4-FFF2-40B4-BE49-F238E27FC236}">
                  <a16:creationId xmlns:a16="http://schemas.microsoft.com/office/drawing/2014/main" id="{F8F1719E-69AC-4E5B-A8FB-75B01BAD04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0" y="1708"/>
              <a:ext cx="1623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Demanda</a:t>
              </a:r>
            </a:p>
            <a:p>
              <a:endParaRPr lang="es-ES" altLang="es-CL" sz="12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57" name="Text Box 68">
              <a:extLst>
                <a:ext uri="{FF2B5EF4-FFF2-40B4-BE49-F238E27FC236}">
                  <a16:creationId xmlns:a16="http://schemas.microsoft.com/office/drawing/2014/main" id="{A03D92AC-F554-49AA-9241-9A0579E5E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0" y="5488"/>
              <a:ext cx="1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C. Medio</a:t>
              </a:r>
            </a:p>
            <a:p>
              <a:endParaRPr lang="es-ES" altLang="es-CL" sz="12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58" name="Text Box 69">
              <a:extLst>
                <a:ext uri="{FF2B5EF4-FFF2-40B4-BE49-F238E27FC236}">
                  <a16:creationId xmlns:a16="http://schemas.microsoft.com/office/drawing/2014/main" id="{ABC95067-C301-4688-812C-9AB854266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90" y="6376"/>
              <a:ext cx="2631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Costo Marginal = Cm</a:t>
              </a:r>
            </a:p>
            <a:p>
              <a:endParaRPr lang="es-ES" altLang="es-CL" sz="12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59" name="Text Box 70">
              <a:extLst>
                <a:ext uri="{FF2B5EF4-FFF2-40B4-BE49-F238E27FC236}">
                  <a16:creationId xmlns:a16="http://schemas.microsoft.com/office/drawing/2014/main" id="{4FAB9EC0-943A-4312-99DE-C4780C260E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50" y="8008"/>
              <a:ext cx="1656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Demanda</a:t>
              </a:r>
            </a:p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M3/dia</a:t>
              </a:r>
            </a:p>
          </p:txBody>
        </p:sp>
        <p:sp>
          <p:nvSpPr>
            <p:cNvPr id="27660" name="Text Box 71">
              <a:extLst>
                <a:ext uri="{FF2B5EF4-FFF2-40B4-BE49-F238E27FC236}">
                  <a16:creationId xmlns:a16="http://schemas.microsoft.com/office/drawing/2014/main" id="{8E255631-A4CA-4E15-A6AD-2C5DD19E7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" y="448"/>
              <a:ext cx="126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Precio</a:t>
              </a:r>
            </a:p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$/ M3</a:t>
              </a:r>
            </a:p>
          </p:txBody>
        </p:sp>
        <p:sp>
          <p:nvSpPr>
            <p:cNvPr id="27661" name="Text Box 72">
              <a:extLst>
                <a:ext uri="{FF2B5EF4-FFF2-40B4-BE49-F238E27FC236}">
                  <a16:creationId xmlns:a16="http://schemas.microsoft.com/office/drawing/2014/main" id="{53F1B398-1B76-49D1-ABCA-ABB79DF83B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" y="6487"/>
              <a:ext cx="705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P</a:t>
              </a:r>
              <a:r>
                <a:rPr lang="es-ES" altLang="es-CL" sz="1400" b="1" baseline="-25000">
                  <a:solidFill>
                    <a:schemeClr val="tx1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7662" name="Line 73">
              <a:extLst>
                <a:ext uri="{FF2B5EF4-FFF2-40B4-BE49-F238E27FC236}">
                  <a16:creationId xmlns:a16="http://schemas.microsoft.com/office/drawing/2014/main" id="{7B8152CD-DD49-445E-84DC-D138DBE802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6748"/>
              <a:ext cx="846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63" name="Line 74">
              <a:extLst>
                <a:ext uri="{FF2B5EF4-FFF2-40B4-BE49-F238E27FC236}">
                  <a16:creationId xmlns:a16="http://schemas.microsoft.com/office/drawing/2014/main" id="{62C5B869-F8AF-4B23-96F5-04856283E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38" y="4150"/>
              <a:ext cx="12" cy="367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64" name="Line 75">
              <a:extLst>
                <a:ext uri="{FF2B5EF4-FFF2-40B4-BE49-F238E27FC236}">
                  <a16:creationId xmlns:a16="http://schemas.microsoft.com/office/drawing/2014/main" id="{9EB63AC2-6E71-4D4F-B999-7FD79029E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9" y="2068"/>
              <a:ext cx="3780" cy="57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66" name="Text Box 77">
              <a:extLst>
                <a:ext uri="{FF2B5EF4-FFF2-40B4-BE49-F238E27FC236}">
                  <a16:creationId xmlns:a16="http://schemas.microsoft.com/office/drawing/2014/main" id="{28B306AC-0388-434E-AFA8-1DF307E99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" y="5632"/>
              <a:ext cx="705" cy="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Pa</a:t>
              </a:r>
              <a:endParaRPr lang="es-ES" altLang="es-CL" sz="1400" b="1" baseline="-250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67" name="Text Box 78">
              <a:extLst>
                <a:ext uri="{FF2B5EF4-FFF2-40B4-BE49-F238E27FC236}">
                  <a16:creationId xmlns:a16="http://schemas.microsoft.com/office/drawing/2014/main" id="{BCFF51BC-2463-453F-AE13-E588872A44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" y="3808"/>
              <a:ext cx="705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4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Pm</a:t>
              </a:r>
              <a:endParaRPr lang="es-ES" altLang="es-CL" sz="1400" b="1" baseline="-250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68" name="AutoShape 79">
              <a:extLst>
                <a:ext uri="{FF2B5EF4-FFF2-40B4-BE49-F238E27FC236}">
                  <a16:creationId xmlns:a16="http://schemas.microsoft.com/office/drawing/2014/main" id="{2A029BB7-68DA-4C64-97E6-9C42BBB20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9" y="4093"/>
              <a:ext cx="2905" cy="2622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s-ES" altLang="es-CL"/>
            </a:p>
          </p:txBody>
        </p:sp>
        <p:sp>
          <p:nvSpPr>
            <p:cNvPr id="27669" name="Line 80">
              <a:extLst>
                <a:ext uri="{FF2B5EF4-FFF2-40B4-BE49-F238E27FC236}">
                  <a16:creationId xmlns:a16="http://schemas.microsoft.com/office/drawing/2014/main" id="{805CF978-3891-44A6-BDF1-4C8CF3F5AC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9" y="5920"/>
              <a:ext cx="50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 dirty="0"/>
            </a:p>
          </p:txBody>
        </p:sp>
        <p:sp>
          <p:nvSpPr>
            <p:cNvPr id="27670" name="Freeform 81">
              <a:extLst>
                <a:ext uri="{FF2B5EF4-FFF2-40B4-BE49-F238E27FC236}">
                  <a16:creationId xmlns:a16="http://schemas.microsoft.com/office/drawing/2014/main" id="{CF311BCE-27D1-4AE2-8FF1-864CE91C0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8" y="2212"/>
              <a:ext cx="7020" cy="3780"/>
            </a:xfrm>
            <a:custGeom>
              <a:avLst/>
              <a:gdLst>
                <a:gd name="T0" fmla="*/ 0 w 7020"/>
                <a:gd name="T1" fmla="*/ 0 h 3780"/>
                <a:gd name="T2" fmla="*/ 2160 w 7020"/>
                <a:gd name="T3" fmla="*/ 3060 h 3780"/>
                <a:gd name="T4" fmla="*/ 7020 w 7020"/>
                <a:gd name="T5" fmla="*/ 3780 h 3780"/>
                <a:gd name="T6" fmla="*/ 0 60000 65536"/>
                <a:gd name="T7" fmla="*/ 0 60000 65536"/>
                <a:gd name="T8" fmla="*/ 0 60000 65536"/>
                <a:gd name="T9" fmla="*/ 0 w 7020"/>
                <a:gd name="T10" fmla="*/ 0 h 3780"/>
                <a:gd name="T11" fmla="*/ 7020 w 7020"/>
                <a:gd name="T12" fmla="*/ 3780 h 37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020" h="3780">
                  <a:moveTo>
                    <a:pt x="0" y="0"/>
                  </a:moveTo>
                  <a:cubicBezTo>
                    <a:pt x="495" y="1215"/>
                    <a:pt x="990" y="2430"/>
                    <a:pt x="2160" y="3060"/>
                  </a:cubicBezTo>
                  <a:cubicBezTo>
                    <a:pt x="3330" y="3690"/>
                    <a:pt x="5175" y="3735"/>
                    <a:pt x="7020" y="3780"/>
                  </a:cubicBezTo>
                </a:path>
              </a:pathLst>
            </a:custGeom>
            <a:noFill/>
            <a:ln w="28575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71" name="Line 82">
              <a:extLst>
                <a:ext uri="{FF2B5EF4-FFF2-40B4-BE49-F238E27FC236}">
                  <a16:creationId xmlns:a16="http://schemas.microsoft.com/office/drawing/2014/main" id="{C6119E27-9046-4A48-8F66-A9F68AD43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1" y="1471"/>
              <a:ext cx="7059" cy="6357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72" name="Text Box 83">
              <a:extLst>
                <a:ext uri="{FF2B5EF4-FFF2-40B4-BE49-F238E27FC236}">
                  <a16:creationId xmlns:a16="http://schemas.microsoft.com/office/drawing/2014/main" id="{8BDE1593-AC12-4C81-B655-4DEF76982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7831"/>
              <a:ext cx="912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4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Qm</a:t>
              </a:r>
              <a:endParaRPr lang="es-ES" altLang="es-CL" sz="1400" b="1" baseline="-250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73" name="Text Box 84">
              <a:extLst>
                <a:ext uri="{FF2B5EF4-FFF2-40B4-BE49-F238E27FC236}">
                  <a16:creationId xmlns:a16="http://schemas.microsoft.com/office/drawing/2014/main" id="{3A36F616-ED66-4A3A-9269-7A6A5E42DD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3" y="7855"/>
              <a:ext cx="79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400" b="1" dirty="0" err="1">
                  <a:solidFill>
                    <a:schemeClr val="tx1"/>
                  </a:solidFill>
                  <a:latin typeface="Times New Roman" panose="02020603050405020304" pitchFamily="18" charset="0"/>
                </a:rPr>
                <a:t>Qc</a:t>
              </a:r>
              <a:endParaRPr lang="es-ES" altLang="es-CL" sz="1400" b="1" baseline="-250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74" name="Line 85">
              <a:extLst>
                <a:ext uri="{FF2B5EF4-FFF2-40B4-BE49-F238E27FC236}">
                  <a16:creationId xmlns:a16="http://schemas.microsoft.com/office/drawing/2014/main" id="{BF4F4493-AD5B-4F73-8452-87E85FE29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44" y="6715"/>
              <a:ext cx="0" cy="108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L"/>
            </a:p>
          </p:txBody>
        </p:sp>
        <p:sp>
          <p:nvSpPr>
            <p:cNvPr id="27675" name="Text Box 86">
              <a:extLst>
                <a:ext uri="{FF2B5EF4-FFF2-40B4-BE49-F238E27FC236}">
                  <a16:creationId xmlns:a16="http://schemas.microsoft.com/office/drawing/2014/main" id="{3EC1F03B-50AA-443A-B858-605DBEE270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9" y="3810"/>
              <a:ext cx="625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7676" name="Text Box 87">
              <a:extLst>
                <a:ext uri="{FF2B5EF4-FFF2-40B4-BE49-F238E27FC236}">
                  <a16:creationId xmlns:a16="http://schemas.microsoft.com/office/drawing/2014/main" id="{14CF99DB-779A-4C28-AF5B-7FECD02F53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1" y="6375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27677" name="Text Box 88">
              <a:extLst>
                <a:ext uri="{FF2B5EF4-FFF2-40B4-BE49-F238E27FC236}">
                  <a16:creationId xmlns:a16="http://schemas.microsoft.com/office/drawing/2014/main" id="{A5EE5BAA-186B-4999-A63B-894286F8D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" y="6375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27678" name="Text Box 89">
              <a:extLst>
                <a:ext uri="{FF2B5EF4-FFF2-40B4-BE49-F238E27FC236}">
                  <a16:creationId xmlns:a16="http://schemas.microsoft.com/office/drawing/2014/main" id="{C82EE577-A6F6-46C9-97A3-F2B30EA89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6375"/>
              <a:ext cx="627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7679" name="Text Box 90">
              <a:extLst>
                <a:ext uri="{FF2B5EF4-FFF2-40B4-BE49-F238E27FC236}">
                  <a16:creationId xmlns:a16="http://schemas.microsoft.com/office/drawing/2014/main" id="{5DF18876-1FEC-4265-91B8-3793F92EC0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3810"/>
              <a:ext cx="625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7680" name="Text Box 91">
              <a:extLst>
                <a:ext uri="{FF2B5EF4-FFF2-40B4-BE49-F238E27FC236}">
                  <a16:creationId xmlns:a16="http://schemas.microsoft.com/office/drawing/2014/main" id="{01B8AB00-8E63-4E3F-8A85-727FBE721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" y="5578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27681" name="Text Box 92">
              <a:extLst>
                <a:ext uri="{FF2B5EF4-FFF2-40B4-BE49-F238E27FC236}">
                  <a16:creationId xmlns:a16="http://schemas.microsoft.com/office/drawing/2014/main" id="{136BBF1D-BC79-46DB-A6B7-205C91AA6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5578"/>
              <a:ext cx="625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" altLang="es-CL" sz="1200" b="1">
                  <a:solidFill>
                    <a:schemeClr val="tx1"/>
                  </a:solidFill>
                  <a:latin typeface="Times New Roman" panose="02020603050405020304" pitchFamily="18" charset="0"/>
                </a:rPr>
                <a:t>F</a:t>
              </a:r>
            </a:p>
          </p:txBody>
        </p:sp>
      </p:grpSp>
      <p:sp>
        <p:nvSpPr>
          <p:cNvPr id="34" name="Line 85">
            <a:extLst>
              <a:ext uri="{FF2B5EF4-FFF2-40B4-BE49-F238E27FC236}">
                <a16:creationId xmlns:a16="http://schemas.microsoft.com/office/drawing/2014/main" id="{0BAC054A-A39C-4294-9C2A-A18D324F9D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52019" y="4814471"/>
            <a:ext cx="9339" cy="1191851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35" name="Text Box 84">
            <a:extLst>
              <a:ext uri="{FF2B5EF4-FFF2-40B4-BE49-F238E27FC236}">
                <a16:creationId xmlns:a16="http://schemas.microsoft.com/office/drawing/2014/main" id="{6C32C3EE-E64B-4114-A0B4-A269E5098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1753" y="6029927"/>
            <a:ext cx="506776" cy="36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1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Qa</a:t>
            </a:r>
            <a:endParaRPr lang="es-ES" altLang="es-CL" sz="1400" b="1" baseline="-250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D87E41F-2F77-4E09-8C1F-4DE9E2C9C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555" y="381000"/>
            <a:ext cx="7793038" cy="572725"/>
          </a:xfrm>
        </p:spPr>
        <p:txBody>
          <a:bodyPr/>
          <a:lstStyle/>
          <a:p>
            <a:r>
              <a:rPr lang="es-ES" altLang="es-CL" sz="3600" dirty="0"/>
              <a:t>Opciones de Regulación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670A3C-EBF8-483F-868B-4039013FE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540" y="1628800"/>
            <a:ext cx="8523548" cy="4848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s-ES" altLang="es-CL" dirty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s-ES" altLang="es-CL" dirty="0" err="1">
                <a:solidFill>
                  <a:schemeClr val="tx2"/>
                </a:solidFill>
              </a:rPr>
              <a:t>First</a:t>
            </a:r>
            <a:r>
              <a:rPr lang="es-ES" altLang="es-CL" dirty="0">
                <a:solidFill>
                  <a:schemeClr val="tx2"/>
                </a:solidFill>
              </a:rPr>
              <a:t> </a:t>
            </a:r>
            <a:r>
              <a:rPr lang="es-ES" altLang="es-CL" dirty="0" err="1">
                <a:solidFill>
                  <a:schemeClr val="tx2"/>
                </a:solidFill>
              </a:rPr>
              <a:t>Best</a:t>
            </a:r>
            <a:r>
              <a:rPr lang="es-ES" altLang="es-CL" dirty="0">
                <a:solidFill>
                  <a:schemeClr val="tx2"/>
                </a:solidFill>
              </a:rPr>
              <a:t> o Optimo Social: Tarificación a Costo Marginal.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dirty="0"/>
              <a:t>P = </a:t>
            </a:r>
            <a:r>
              <a:rPr lang="es-ES" altLang="es-CL" dirty="0" err="1"/>
              <a:t>Cmg</a:t>
            </a:r>
            <a:r>
              <a:rPr lang="es-ES" altLang="es-CL" dirty="0"/>
              <a:t>  </a:t>
            </a:r>
            <a:r>
              <a:rPr lang="es-ES" altLang="es-CL" dirty="0">
                <a:latin typeface="Grotesque" panose="020B0504020202020204" pitchFamily="34" charset="0"/>
              </a:rPr>
              <a:t>→  </a:t>
            </a:r>
            <a:r>
              <a:rPr lang="es-ES" altLang="es-CL" dirty="0"/>
              <a:t> Subsidio directo a la firma para pagar el costo fijo.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altLang="es-CL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altLang="es-CL" dirty="0"/>
          </a:p>
          <a:p>
            <a:pPr marL="0" indent="0">
              <a:lnSpc>
                <a:spcPct val="90000"/>
              </a:lnSpc>
              <a:buNone/>
            </a:pPr>
            <a:r>
              <a:rPr lang="es-ES" altLang="es-CL" dirty="0" err="1">
                <a:solidFill>
                  <a:schemeClr val="tx2"/>
                </a:solidFill>
              </a:rPr>
              <a:t>Second</a:t>
            </a:r>
            <a:r>
              <a:rPr lang="es-ES" altLang="es-CL" dirty="0">
                <a:solidFill>
                  <a:schemeClr val="tx2"/>
                </a:solidFill>
              </a:rPr>
              <a:t> </a:t>
            </a:r>
            <a:r>
              <a:rPr lang="es-ES" altLang="es-CL" dirty="0" err="1">
                <a:solidFill>
                  <a:schemeClr val="tx2"/>
                </a:solidFill>
              </a:rPr>
              <a:t>Best</a:t>
            </a:r>
            <a:r>
              <a:rPr lang="es-ES" altLang="es-CL" dirty="0">
                <a:solidFill>
                  <a:schemeClr val="tx2"/>
                </a:solidFill>
              </a:rPr>
              <a:t> o Autofinanciamiento: Tarificación a Costo Medio.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dirty="0"/>
              <a:t>P= </a:t>
            </a:r>
            <a:r>
              <a:rPr lang="es-ES" altLang="es-CL" dirty="0" err="1"/>
              <a:t>Cme</a:t>
            </a:r>
            <a:r>
              <a:rPr lang="es-ES" altLang="es-CL" dirty="0"/>
              <a:t>. No hay subsidio, la firma se financia por los cobros a usuarios.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altLang="es-CL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altLang="es-CL" i="1" dirty="0"/>
              <a:t>El subsidio no produce distorsiones en el mercado, pero es costoso ya que emplean fondos públicos.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1607E0C-CD4B-4977-9994-1231E09C6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457200"/>
            <a:ext cx="7724775" cy="846138"/>
          </a:xfrm>
        </p:spPr>
        <p:txBody>
          <a:bodyPr/>
          <a:lstStyle/>
          <a:p>
            <a:r>
              <a:rPr lang="es-ES" altLang="es-CL" sz="3600" dirty="0"/>
              <a:t>Sectores de Infraestructura con Regulación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6955B2B-A796-4D67-8403-7F47B2B56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1550" y="1448781"/>
            <a:ext cx="8433537" cy="49520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altLang="es-CL" dirty="0"/>
              <a:t>Agua Potable (4 Etapas)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Distribución y Transmisión Eléctrica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Cargos de acceso Telefonía Móvil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Gas de Cañería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Carreteras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Aeropuertos</a:t>
            </a:r>
          </a:p>
          <a:p>
            <a:pPr>
              <a:lnSpc>
                <a:spcPct val="150000"/>
              </a:lnSpc>
            </a:pPr>
            <a:r>
              <a:rPr lang="es-ES" altLang="es-CL" dirty="0"/>
              <a:t>Terminales Portuarios</a:t>
            </a:r>
          </a:p>
          <a:p>
            <a:pPr>
              <a:buFont typeface="Wingdings" pitchFamily="2" charset="2"/>
              <a:buNone/>
            </a:pPr>
            <a:endParaRPr lang="es-ES" altLang="es-CL" dirty="0"/>
          </a:p>
          <a:p>
            <a:pPr>
              <a:buFont typeface="Wingdings" pitchFamily="2" charset="2"/>
              <a:buNone/>
            </a:pPr>
            <a:endParaRPr lang="es-ES" altLang="es-CL" dirty="0"/>
          </a:p>
          <a:p>
            <a:pPr>
              <a:buFont typeface="Wingdings" pitchFamily="2" charset="2"/>
              <a:buNone/>
            </a:pPr>
            <a:endParaRPr lang="es-ES" alt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1B82D128-0716-442B-93F4-0E487E6E47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448780"/>
            <a:ext cx="8421688" cy="4191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" altLang="es-CL" dirty="0">
                <a:solidFill>
                  <a:schemeClr val="tx2"/>
                </a:solidFill>
              </a:rPr>
              <a:t>Definición Normativa</a:t>
            </a:r>
          </a:p>
          <a:p>
            <a:pPr>
              <a:buFont typeface="Wingdings" pitchFamily="2" charset="2"/>
              <a:buNone/>
            </a:pPr>
            <a:endParaRPr lang="es-ES" altLang="es-CL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altLang="es-CL" dirty="0">
                <a:solidFill>
                  <a:schemeClr val="tx2"/>
                </a:solidFill>
              </a:rPr>
              <a:t>		</a:t>
            </a:r>
            <a:r>
              <a:rPr lang="es-ES" altLang="es-CL" dirty="0"/>
              <a:t>Es más eficiente socialmente que exista un solo proveedor</a:t>
            </a:r>
            <a:endParaRPr lang="es-ES" altLang="es-CL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endParaRPr lang="es-ES" altLang="es-CL" i="1" dirty="0"/>
          </a:p>
          <a:p>
            <a:pPr>
              <a:buFont typeface="Wingdings" pitchFamily="2" charset="2"/>
              <a:buNone/>
            </a:pPr>
            <a:endParaRPr lang="es-ES" altLang="es-CL" i="1" dirty="0"/>
          </a:p>
          <a:p>
            <a:pPr marL="0" indent="0">
              <a:buNone/>
            </a:pPr>
            <a:r>
              <a:rPr lang="es-ES" altLang="es-CL" dirty="0">
                <a:solidFill>
                  <a:schemeClr val="tx2"/>
                </a:solidFill>
              </a:rPr>
              <a:t>Definición Positiva</a:t>
            </a:r>
          </a:p>
          <a:p>
            <a:pPr marL="0" indent="0">
              <a:buNone/>
            </a:pPr>
            <a:r>
              <a:rPr lang="es-ES" altLang="es-CL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altLang="es-CL" dirty="0">
                <a:solidFill>
                  <a:schemeClr val="tx1">
                    <a:lumMod val="50000"/>
                  </a:schemeClr>
                </a:solidFill>
              </a:rPr>
              <a:t>	En equilibrio sobrevive una sola empresa en el mercado	</a:t>
            </a:r>
          </a:p>
          <a:p>
            <a:pPr marL="0" indent="0">
              <a:buNone/>
            </a:pPr>
            <a:endParaRPr lang="es-ES" altLang="es-C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altLang="es-CL" dirty="0"/>
          </a:p>
          <a:p>
            <a:pPr marL="0" indent="0">
              <a:buNone/>
            </a:pPr>
            <a:endParaRPr lang="es-ES" altLang="es-CL" dirty="0"/>
          </a:p>
        </p:txBody>
      </p:sp>
      <p:sp>
        <p:nvSpPr>
          <p:cNvPr id="9219" name="Text Box 4">
            <a:extLst>
              <a:ext uri="{FF2B5EF4-FFF2-40B4-BE49-F238E27FC236}">
                <a16:creationId xmlns:a16="http://schemas.microsoft.com/office/drawing/2014/main" id="{F10251EB-CCB4-4779-B426-094EC0809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049" y="424190"/>
            <a:ext cx="79990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b">
            <a:spAutoFit/>
          </a:bodyPr>
          <a:lstStyle>
            <a:lvl1pPr marL="609600" indent="-609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AutoNum type="romanUcPeriod"/>
            </a:pPr>
            <a:r>
              <a:rPr lang="es-ES" altLang="es-CL" dirty="0">
                <a:latin typeface="Arial" panose="020B0604020202020204" pitchFamily="34" charset="0"/>
              </a:rPr>
              <a:t>Qué es un Monopolio Natural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3960A-439D-4B75-8317-C2EDA1194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Tarificación Optima con Subsidio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9DC1BE91-8CBF-4CAE-82E8-1163490DD9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000" y="1600199"/>
                <a:ext cx="7696200" cy="475412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𝐸𝐶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𝐸𝑃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𝑈𝐺</m:t>
                      </m:r>
                    </m:oMath>
                  </m:oMathPara>
                </a14:m>
                <a:endParaRPr lang="es-CL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𝑝𝑞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𝑝𝑞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s-CL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r>
                  <a:rPr lang="es-CL" dirty="0"/>
                  <a:t>Restricción: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Π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endParaRPr lang="es-CL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𝑝𝑞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CL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𝑝𝑞</m:t>
                      </m:r>
                    </m:oMath>
                  </m:oMathPara>
                </a14:m>
                <a:endParaRPr lang="es-CL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dirty="0"/>
              </a:p>
              <a:p>
                <a:pPr marL="0" indent="0" algn="ctr">
                  <a:buNone/>
                </a:pPr>
                <a:endParaRPr lang="es-CL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r>
                  <a:rPr lang="es-CL" dirty="0">
                    <a:solidFill>
                      <a:schemeClr val="tx2"/>
                    </a:solidFill>
                  </a:rPr>
                  <a:t>		Maximiza W respecto de q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9DC1BE91-8CBF-4CAE-82E8-1163490DD9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600199"/>
                <a:ext cx="7696200" cy="4754125"/>
              </a:xfrm>
              <a:blipFill>
                <a:blip r:embed="rId2"/>
                <a:stretch>
                  <a:fillRect l="-118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372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6BECA-123D-4D94-A06A-167716D44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Condiciones de Primer Orden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E39DE7-0833-48D9-A2AB-726BEFBDA2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´( )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den>
                      </m:f>
                    </m:oMath>
                  </m:oMathPara>
                </a14:m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C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s-C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→0⇒</m:t>
                    </m:r>
                  </m:oMath>
                </a14:m>
                <a:r>
                  <a:rPr lang="es-CL" dirty="0"/>
                  <a:t> 	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´( )</m:t>
                    </m:r>
                  </m:oMath>
                </a14:m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s-CL" i="1">
                        <a:solidFill>
                          <a:srgbClr val="4D4D4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s-CL" i="1">
                        <a:solidFill>
                          <a:srgbClr val="4D4D4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→+∞⇒</m:t>
                    </m:r>
                  </m:oMath>
                </a14:m>
                <a:r>
                  <a:rPr lang="es-CL" dirty="0">
                    <a:solidFill>
                      <a:srgbClr val="4D4D4D"/>
                    </a:solidFill>
                  </a:rPr>
                  <a:t>	 </a:t>
                </a:r>
                <a14:m>
                  <m:oMath xmlns:m="http://schemas.openxmlformats.org/officeDocument/2006/math">
                    <m:r>
                      <a:rPr lang="es-CL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CL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den>
                    </m:f>
                  </m:oMath>
                </a14:m>
                <a:endParaRPr lang="es-CL" dirty="0">
                  <a:solidFill>
                    <a:srgbClr val="4D4D4D"/>
                  </a:solidFill>
                </a:endParaRPr>
              </a:p>
              <a:p>
                <a:pPr marL="0" lvl="0" indent="0">
                  <a:buNone/>
                </a:pPr>
                <a:endParaRPr lang="es-CL" dirty="0"/>
              </a:p>
              <a:p>
                <a:pPr marL="0" lvl="0" indent="0">
                  <a:buNone/>
                </a:pPr>
                <a:r>
                  <a:rPr lang="es-CL" dirty="0"/>
                  <a:t>Interpretación ambos casos extremos.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E39DE7-0833-48D9-A2AB-726BEFBDA2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5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7765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6BECA-123D-4D94-A06A-167716D44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Condiciones de Primer Orden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E39DE7-0833-48D9-A2AB-726BEFBDA2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535" y="1600200"/>
                <a:ext cx="8370929" cy="443909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s-CL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´( )</m:t>
                          </m:r>
                        </m:num>
                        <m:den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´( )</m:t>
                          </m:r>
                        </m:den>
                      </m:f>
                      <m:r>
                        <a:rPr lang="es-CL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s-CL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r>
                  <a:rPr lang="es-CL" dirty="0"/>
                  <a:t>Análisis Marginalista</a:t>
                </a:r>
              </a:p>
              <a:p>
                <a:pPr marL="0" indent="0">
                  <a:buNone/>
                </a:pPr>
                <a:r>
                  <a:rPr lang="es-CL" i="1" dirty="0">
                    <a:solidFill>
                      <a:schemeClr val="tx2"/>
                    </a:solidFill>
                  </a:rPr>
                  <a:t>Costo de fondos públicos = Costo social de fijar precio sobre costo </a:t>
                </a:r>
                <a:r>
                  <a:rPr lang="es-CL" i="1" dirty="0" err="1">
                    <a:solidFill>
                      <a:schemeClr val="tx2"/>
                    </a:solidFill>
                  </a:rPr>
                  <a:t>marg</a:t>
                </a:r>
                <a:r>
                  <a:rPr lang="es-CL" i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s-CL" i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r>
                  <a:rPr lang="es-CL" dirty="0"/>
                  <a:t>Rol de la Elasticidad Precio:</a:t>
                </a:r>
              </a:p>
              <a:p>
                <a:pPr marL="0" indent="0">
                  <a:buNone/>
                </a:pPr>
                <a:endParaRPr lang="es-CL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r>
                  <a:rPr lang="es-CL" dirty="0">
                    <a:solidFill>
                      <a:schemeClr val="tx2"/>
                    </a:solidFill>
                  </a:rPr>
                  <a:t>Mientras más inelástica la demanda más se puede aumentar el precio, para un cierto costo de los fondos públicos.</a:t>
                </a:r>
              </a:p>
              <a:p>
                <a:pPr marL="0" indent="0">
                  <a:buNone/>
                </a:pPr>
                <a:endParaRPr lang="es-CL" i="1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endParaRPr lang="es-CL" i="1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BE39DE7-0833-48D9-A2AB-726BEFBDA2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535" y="1600200"/>
                <a:ext cx="8370929" cy="4439090"/>
              </a:xfrm>
              <a:blipFill>
                <a:blip r:embed="rId2"/>
                <a:stretch>
                  <a:fillRect l="-1092" r="-36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7470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>
            <a:extLst>
              <a:ext uri="{FF2B5EF4-FFF2-40B4-BE49-F238E27FC236}">
                <a16:creationId xmlns:a16="http://schemas.microsoft.com/office/drawing/2014/main" id="{5DB18070-EAB3-4C80-888A-494D515EF2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66850" y="549275"/>
            <a:ext cx="4995863" cy="568325"/>
          </a:xfrm>
        </p:spPr>
        <p:txBody>
          <a:bodyPr/>
          <a:lstStyle/>
          <a:p>
            <a:r>
              <a:rPr lang="es-ES" altLang="es-CL" sz="3200">
                <a:solidFill>
                  <a:srgbClr val="0033CC"/>
                </a:solidFill>
              </a:rPr>
              <a:t>Excedente del Consumidor</a:t>
            </a:r>
          </a:p>
        </p:txBody>
      </p:sp>
      <p:cxnSp>
        <p:nvCxnSpPr>
          <p:cNvPr id="1028" name="6 Conector recto de flecha">
            <a:extLst>
              <a:ext uri="{FF2B5EF4-FFF2-40B4-BE49-F238E27FC236}">
                <a16:creationId xmlns:a16="http://schemas.microsoft.com/office/drawing/2014/main" id="{0F877A42-8ACF-4D37-82DC-30BDEAACFC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5859463"/>
            <a:ext cx="517525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" name="7 Conector recto de flecha">
            <a:extLst>
              <a:ext uri="{FF2B5EF4-FFF2-40B4-BE49-F238E27FC236}">
                <a16:creationId xmlns:a16="http://schemas.microsoft.com/office/drawing/2014/main" id="{63BFAF0E-1410-4664-94C8-8D1D50A4482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74688" y="1223963"/>
            <a:ext cx="26987" cy="463550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0" name="10 CuadroTexto">
            <a:extLst>
              <a:ext uri="{FF2B5EF4-FFF2-40B4-BE49-F238E27FC236}">
                <a16:creationId xmlns:a16="http://schemas.microsoft.com/office/drawing/2014/main" id="{C22BB49D-4344-4381-9290-185A96B19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863600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P</a:t>
            </a:r>
          </a:p>
        </p:txBody>
      </p:sp>
      <p:sp>
        <p:nvSpPr>
          <p:cNvPr id="1031" name="12 CuadroTexto">
            <a:extLst>
              <a:ext uri="{FF2B5EF4-FFF2-40B4-BE49-F238E27FC236}">
                <a16:creationId xmlns:a16="http://schemas.microsoft.com/office/drawing/2014/main" id="{23A2ACB5-5953-44B7-AF0C-3F3A70491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5589588"/>
            <a:ext cx="26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Q</a:t>
            </a:r>
          </a:p>
        </p:txBody>
      </p:sp>
      <p:cxnSp>
        <p:nvCxnSpPr>
          <p:cNvPr id="1032" name="14 Conector recto">
            <a:extLst>
              <a:ext uri="{FF2B5EF4-FFF2-40B4-BE49-F238E27FC236}">
                <a16:creationId xmlns:a16="http://schemas.microsoft.com/office/drawing/2014/main" id="{DDE79800-3160-4C3F-9A9A-E1EDF5D463B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6125" y="1673225"/>
            <a:ext cx="4275138" cy="38258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16 Conector recto">
            <a:extLst>
              <a:ext uri="{FF2B5EF4-FFF2-40B4-BE49-F238E27FC236}">
                <a16:creationId xmlns:a16="http://schemas.microsoft.com/office/drawing/2014/main" id="{201FF0BC-0700-4878-B030-4F91C5C1F1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4419600"/>
            <a:ext cx="310515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" name="16 Conector recto">
            <a:extLst>
              <a:ext uri="{FF2B5EF4-FFF2-40B4-BE49-F238E27FC236}">
                <a16:creationId xmlns:a16="http://schemas.microsoft.com/office/drawing/2014/main" id="{20A64E81-A093-46F5-B6AA-D76364CC7AD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760788" y="4419600"/>
            <a:ext cx="1587" cy="14398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5" name="16 Conector recto">
            <a:extLst>
              <a:ext uri="{FF2B5EF4-FFF2-40B4-BE49-F238E27FC236}">
                <a16:creationId xmlns:a16="http://schemas.microsoft.com/office/drawing/2014/main" id="{EA13200D-65BB-411A-9BEF-B7EDBCAED21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032250" y="4643438"/>
            <a:ext cx="0" cy="12160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6" name="16 Conector recto">
            <a:extLst>
              <a:ext uri="{FF2B5EF4-FFF2-40B4-BE49-F238E27FC236}">
                <a16:creationId xmlns:a16="http://schemas.microsoft.com/office/drawing/2014/main" id="{2E1B1E71-888F-4187-BF01-EECC70A246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1675" y="4643438"/>
            <a:ext cx="32845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7" name="10 CuadroTexto">
            <a:extLst>
              <a:ext uri="{FF2B5EF4-FFF2-40B4-BE49-F238E27FC236}">
                <a16:creationId xmlns:a16="http://schemas.microsoft.com/office/drawing/2014/main" id="{10AF9714-EC67-462F-8532-4B30F7291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8" y="4284663"/>
            <a:ext cx="630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ΔP</a:t>
            </a:r>
            <a:endParaRPr lang="es-ES" altLang="es-CL" sz="2400"/>
          </a:p>
        </p:txBody>
      </p:sp>
      <p:sp>
        <p:nvSpPr>
          <p:cNvPr id="1038" name="10 CuadroTexto">
            <a:extLst>
              <a:ext uri="{FF2B5EF4-FFF2-40B4-BE49-F238E27FC236}">
                <a16:creationId xmlns:a16="http://schemas.microsoft.com/office/drawing/2014/main" id="{77F5AF01-D24F-48D1-B5EE-0EAE4E077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5848350"/>
            <a:ext cx="630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ΔQ</a:t>
            </a:r>
            <a:endParaRPr lang="es-ES" altLang="es-CL" sz="2400"/>
          </a:p>
        </p:txBody>
      </p:sp>
      <p:sp>
        <p:nvSpPr>
          <p:cNvPr id="1039" name="Rectángulo 9">
            <a:extLst>
              <a:ext uri="{FF2B5EF4-FFF2-40B4-BE49-F238E27FC236}">
                <a16:creationId xmlns:a16="http://schemas.microsoft.com/office/drawing/2014/main" id="{71000D2E-7FF4-4938-834B-6444C2571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" y="4329113"/>
            <a:ext cx="3060700" cy="314325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>
              <a:solidFill>
                <a:srgbClr val="3366FF"/>
              </a:solidFill>
            </a:endParaRPr>
          </a:p>
        </p:txBody>
      </p:sp>
      <p:sp>
        <p:nvSpPr>
          <p:cNvPr id="1040" name="Triángulo rectángulo 12">
            <a:extLst>
              <a:ext uri="{FF2B5EF4-FFF2-40B4-BE49-F238E27FC236}">
                <a16:creationId xmlns:a16="http://schemas.microsoft.com/office/drawing/2014/main" id="{B3E6FB7B-5501-4540-979A-69ACAF92C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4373563"/>
            <a:ext cx="269875" cy="269875"/>
          </a:xfrm>
          <a:prstGeom prst="rtTriangl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graphicFrame>
        <p:nvGraphicFramePr>
          <p:cNvPr id="1026" name="3 Marcador de contenido">
            <a:extLst>
              <a:ext uri="{FF2B5EF4-FFF2-40B4-BE49-F238E27FC236}">
                <a16:creationId xmlns:a16="http://schemas.microsoft.com/office/drawing/2014/main" id="{5A967835-F062-441D-B16D-27C75C93E6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7675" y="1314450"/>
          <a:ext cx="4383088" cy="280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3" imgW="2286000" imgH="1460500" progId="Equation.3">
                  <p:embed/>
                </p:oleObj>
              </mc:Choice>
              <mc:Fallback>
                <p:oleObj name="Ecuación" r:id="rId3" imgW="2286000" imgH="1460500" progId="Equation.3">
                  <p:embed/>
                  <p:pic>
                    <p:nvPicPr>
                      <p:cNvPr id="1026" name="3 Marcador de contenido">
                        <a:extLst>
                          <a:ext uri="{FF2B5EF4-FFF2-40B4-BE49-F238E27FC236}">
                            <a16:creationId xmlns:a16="http://schemas.microsoft.com/office/drawing/2014/main" id="{5A967835-F062-441D-B16D-27C75C93E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1314450"/>
                        <a:ext cx="4383088" cy="280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Triángulo rectángulo 14">
            <a:extLst>
              <a:ext uri="{FF2B5EF4-FFF2-40B4-BE49-F238E27FC236}">
                <a16:creationId xmlns:a16="http://schemas.microsoft.com/office/drawing/2014/main" id="{6B53D3B3-9E9A-47A1-9B09-8F0D16405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" y="1628775"/>
            <a:ext cx="3014663" cy="2700338"/>
          </a:xfrm>
          <a:prstGeom prst="rtTriangle">
            <a:avLst/>
          </a:prstGeom>
          <a:pattFill prst="wdUpDiag">
            <a:fgClr>
              <a:srgbClr val="3366FF"/>
            </a:fgClr>
            <a:bgClr>
              <a:srgbClr val="FFFFFF"/>
            </a:bgClr>
          </a:patt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674074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ángulo 1">
            <a:extLst>
              <a:ext uri="{FF2B5EF4-FFF2-40B4-BE49-F238E27FC236}">
                <a16:creationId xmlns:a16="http://schemas.microsoft.com/office/drawing/2014/main" id="{B44FC014-CD9E-4786-99EA-D5DE2D4FF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" y="4329113"/>
            <a:ext cx="3060700" cy="1530350"/>
          </a:xfrm>
          <a:prstGeom prst="rect">
            <a:avLst/>
          </a:prstGeom>
          <a:pattFill prst="wdUpDiag">
            <a:fgClr>
              <a:srgbClr val="3366FF"/>
            </a:fgClr>
            <a:bgClr>
              <a:srgbClr val="FFFFFF"/>
            </a:bgClr>
          </a:patt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C34FEE84-1A37-4EF1-938C-56DDAB3B66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21550" y="436561"/>
            <a:ext cx="4995863" cy="568325"/>
          </a:xfrm>
        </p:spPr>
        <p:txBody>
          <a:bodyPr/>
          <a:lstStyle/>
          <a:p>
            <a:r>
              <a:rPr lang="es-ES" altLang="es-CL" sz="3200" dirty="0">
                <a:solidFill>
                  <a:srgbClr val="0033CC"/>
                </a:solidFill>
              </a:rPr>
              <a:t>Beneficio del Consumo</a:t>
            </a:r>
          </a:p>
        </p:txBody>
      </p:sp>
      <p:cxnSp>
        <p:nvCxnSpPr>
          <p:cNvPr id="2053" name="6 Conector recto de flecha">
            <a:extLst>
              <a:ext uri="{FF2B5EF4-FFF2-40B4-BE49-F238E27FC236}">
                <a16:creationId xmlns:a16="http://schemas.microsoft.com/office/drawing/2014/main" id="{08E03243-70EC-4504-AB3B-F00E842AD94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5859463"/>
            <a:ext cx="517525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4" name="7 Conector recto de flecha">
            <a:extLst>
              <a:ext uri="{FF2B5EF4-FFF2-40B4-BE49-F238E27FC236}">
                <a16:creationId xmlns:a16="http://schemas.microsoft.com/office/drawing/2014/main" id="{9938C5DA-F89A-4029-B605-A4246C88213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74688" y="1223963"/>
            <a:ext cx="26987" cy="463550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5" name="10 CuadroTexto">
            <a:extLst>
              <a:ext uri="{FF2B5EF4-FFF2-40B4-BE49-F238E27FC236}">
                <a16:creationId xmlns:a16="http://schemas.microsoft.com/office/drawing/2014/main" id="{4177B330-E6F4-4A81-88B9-60237EDA2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863600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P</a:t>
            </a:r>
          </a:p>
        </p:txBody>
      </p:sp>
      <p:sp>
        <p:nvSpPr>
          <p:cNvPr id="2056" name="12 CuadroTexto">
            <a:extLst>
              <a:ext uri="{FF2B5EF4-FFF2-40B4-BE49-F238E27FC236}">
                <a16:creationId xmlns:a16="http://schemas.microsoft.com/office/drawing/2014/main" id="{277E2FB0-A4A5-4866-85D9-00917C6AD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2475" y="5589588"/>
            <a:ext cx="26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Q</a:t>
            </a:r>
          </a:p>
        </p:txBody>
      </p:sp>
      <p:cxnSp>
        <p:nvCxnSpPr>
          <p:cNvPr id="2057" name="14 Conector recto">
            <a:extLst>
              <a:ext uri="{FF2B5EF4-FFF2-40B4-BE49-F238E27FC236}">
                <a16:creationId xmlns:a16="http://schemas.microsoft.com/office/drawing/2014/main" id="{B44E63DC-088A-4A11-AA88-A201BD5F7CD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6125" y="1673225"/>
            <a:ext cx="4275138" cy="38258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8" name="16 Conector recto">
            <a:extLst>
              <a:ext uri="{FF2B5EF4-FFF2-40B4-BE49-F238E27FC236}">
                <a16:creationId xmlns:a16="http://schemas.microsoft.com/office/drawing/2014/main" id="{E994A81C-47F7-47C5-AAB4-E78DA2204CF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760788" y="4419600"/>
            <a:ext cx="1587" cy="14398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9" name="16 Conector recto">
            <a:extLst>
              <a:ext uri="{FF2B5EF4-FFF2-40B4-BE49-F238E27FC236}">
                <a16:creationId xmlns:a16="http://schemas.microsoft.com/office/drawing/2014/main" id="{08D84AE7-7C9A-4FFC-8642-821901C6A19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032250" y="4643438"/>
            <a:ext cx="0" cy="12160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0" name="10 CuadroTexto">
            <a:extLst>
              <a:ext uri="{FF2B5EF4-FFF2-40B4-BE49-F238E27FC236}">
                <a16:creationId xmlns:a16="http://schemas.microsoft.com/office/drawing/2014/main" id="{844E2F49-E340-471F-9488-EDC15706D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4103688"/>
            <a:ext cx="630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P</a:t>
            </a:r>
            <a:endParaRPr lang="es-ES" altLang="es-CL" sz="2400"/>
          </a:p>
        </p:txBody>
      </p:sp>
      <p:sp>
        <p:nvSpPr>
          <p:cNvPr id="2061" name="10 CuadroTexto">
            <a:extLst>
              <a:ext uri="{FF2B5EF4-FFF2-40B4-BE49-F238E27FC236}">
                <a16:creationId xmlns:a16="http://schemas.microsoft.com/office/drawing/2014/main" id="{5F166A35-B3EF-44BA-AA8F-AD1CE0AE2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5848350"/>
            <a:ext cx="630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ΔQ</a:t>
            </a:r>
            <a:endParaRPr lang="es-ES" altLang="es-CL" sz="2400"/>
          </a:p>
        </p:txBody>
      </p:sp>
      <p:sp>
        <p:nvSpPr>
          <p:cNvPr id="2062" name="Triángulo rectángulo 12">
            <a:extLst>
              <a:ext uri="{FF2B5EF4-FFF2-40B4-BE49-F238E27FC236}">
                <a16:creationId xmlns:a16="http://schemas.microsoft.com/office/drawing/2014/main" id="{2E454526-92D2-4BC5-BBD8-9D7A4611C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4373563"/>
            <a:ext cx="269875" cy="269875"/>
          </a:xfrm>
          <a:prstGeom prst="rtTriangl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graphicFrame>
        <p:nvGraphicFramePr>
          <p:cNvPr id="2050" name="3 Marcador de contenido">
            <a:extLst>
              <a:ext uri="{FF2B5EF4-FFF2-40B4-BE49-F238E27FC236}">
                <a16:creationId xmlns:a16="http://schemas.microsoft.com/office/drawing/2014/main" id="{B62C57D5-F5F7-41E8-918A-D76911FEE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907831"/>
              </p:ext>
            </p:extLst>
          </p:nvPr>
        </p:nvGraphicFramePr>
        <p:xfrm>
          <a:off x="5753950" y="598487"/>
          <a:ext cx="2630488" cy="168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3" imgW="1371600" imgH="876300" progId="Equation.3">
                  <p:embed/>
                </p:oleObj>
              </mc:Choice>
              <mc:Fallback>
                <p:oleObj name="Ecuación" r:id="rId3" imgW="1371600" imgH="876300" progId="Equation.3">
                  <p:embed/>
                  <p:pic>
                    <p:nvPicPr>
                      <p:cNvPr id="2050" name="3 Marcador de contenido">
                        <a:extLst>
                          <a:ext uri="{FF2B5EF4-FFF2-40B4-BE49-F238E27FC236}">
                            <a16:creationId xmlns:a16="http://schemas.microsoft.com/office/drawing/2014/main" id="{B62C57D5-F5F7-41E8-918A-D76911FEE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950" y="598487"/>
                        <a:ext cx="2630488" cy="168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riángulo rectángulo 14">
            <a:extLst>
              <a:ext uri="{FF2B5EF4-FFF2-40B4-BE49-F238E27FC236}">
                <a16:creationId xmlns:a16="http://schemas.microsoft.com/office/drawing/2014/main" id="{ABB912C2-CF94-4185-AE71-F106B8840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" y="1628775"/>
            <a:ext cx="3014663" cy="2700338"/>
          </a:xfrm>
          <a:prstGeom prst="rtTriangle">
            <a:avLst/>
          </a:prstGeom>
          <a:pattFill prst="wdUpDiag">
            <a:fgClr>
              <a:srgbClr val="3366FF"/>
            </a:fgClr>
            <a:bgClr>
              <a:srgbClr val="FFFFFF"/>
            </a:bgClr>
          </a:patt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2064" name="Rectángulo 2">
            <a:extLst>
              <a:ext uri="{FF2B5EF4-FFF2-40B4-BE49-F238E27FC236}">
                <a16:creationId xmlns:a16="http://schemas.microsoft.com/office/drawing/2014/main" id="{0D10E320-4438-4905-AA07-6ED8A5C2B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75" y="4643438"/>
            <a:ext cx="314325" cy="1216025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cxnSp>
        <p:nvCxnSpPr>
          <p:cNvPr id="2065" name="16 Conector recto">
            <a:extLst>
              <a:ext uri="{FF2B5EF4-FFF2-40B4-BE49-F238E27FC236}">
                <a16:creationId xmlns:a16="http://schemas.microsoft.com/office/drawing/2014/main" id="{D319F3D0-6E40-49FA-91F8-7B02C714E57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4643438"/>
            <a:ext cx="310515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DFD78C2F-36E5-42D1-A5E3-4E7CB8F852B5}"/>
                  </a:ext>
                </a:extLst>
              </p:cNvPr>
              <p:cNvSpPr txBox="1"/>
              <p:nvPr/>
            </p:nvSpPr>
            <p:spPr>
              <a:xfrm>
                <a:off x="5497163" y="2947988"/>
                <a:ext cx="2845651" cy="9337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s-CL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CL" sz="2800" dirty="0"/>
              </a:p>
            </p:txBody>
          </p:sp>
        </mc:Choice>
        <mc:Fallback xmlns="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DFD78C2F-36E5-42D1-A5E3-4E7CB8F852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163" y="2947988"/>
                <a:ext cx="2845651" cy="9337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7647A713-3745-4F74-A240-44E09A795D47}"/>
                  </a:ext>
                </a:extLst>
              </p:cNvPr>
              <p:cNvSpPr txBox="1"/>
              <p:nvPr/>
            </p:nvSpPr>
            <p:spPr>
              <a:xfrm>
                <a:off x="4277575" y="4120218"/>
                <a:ext cx="4572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´</m:t>
                      </m:r>
                      <m:d>
                        <m:dPr>
                          <m:ctrlPr>
                            <a:rPr lang="es-CL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s-CL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sz="2800" dirty="0"/>
              </a:p>
            </p:txBody>
          </p:sp>
        </mc:Choice>
        <mc:Fallback xmlns="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7647A713-3745-4F74-A240-44E09A795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575" y="4120218"/>
                <a:ext cx="457200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7893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09A3E29-F668-4933-A77E-C1CF479C84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7729538" cy="523875"/>
          </a:xfrm>
        </p:spPr>
        <p:txBody>
          <a:bodyPr/>
          <a:lstStyle/>
          <a:p>
            <a:r>
              <a:rPr lang="es-ES" altLang="es-CL" sz="3200">
                <a:solidFill>
                  <a:srgbClr val="0033CC"/>
                </a:solidFill>
              </a:rPr>
              <a:t>Costo Social de los Fondos Públicos</a:t>
            </a:r>
          </a:p>
        </p:txBody>
      </p:sp>
      <p:cxnSp>
        <p:nvCxnSpPr>
          <p:cNvPr id="4099" name="6 Conector recto de flecha">
            <a:extLst>
              <a:ext uri="{FF2B5EF4-FFF2-40B4-BE49-F238E27FC236}">
                <a16:creationId xmlns:a16="http://schemas.microsoft.com/office/drawing/2014/main" id="{8986B001-F80B-4702-B16F-675F759790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6038850"/>
            <a:ext cx="5445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" name="7 Conector recto de flecha">
            <a:extLst>
              <a:ext uri="{FF2B5EF4-FFF2-40B4-BE49-F238E27FC236}">
                <a16:creationId xmlns:a16="http://schemas.microsoft.com/office/drawing/2014/main" id="{D5CA12AE-690D-4C89-9B5E-93743701579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-1336674" y="4027487"/>
            <a:ext cx="4005262" cy="174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1" name="10 CuadroTexto">
            <a:extLst>
              <a:ext uri="{FF2B5EF4-FFF2-40B4-BE49-F238E27FC236}">
                <a16:creationId xmlns:a16="http://schemas.microsoft.com/office/drawing/2014/main" id="{580D7D22-2599-44D9-9782-35E492394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1482725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P</a:t>
            </a:r>
          </a:p>
        </p:txBody>
      </p:sp>
      <p:sp>
        <p:nvSpPr>
          <p:cNvPr id="4102" name="12 CuadroTexto">
            <a:extLst>
              <a:ext uri="{FF2B5EF4-FFF2-40B4-BE49-F238E27FC236}">
                <a16:creationId xmlns:a16="http://schemas.microsoft.com/office/drawing/2014/main" id="{6BD6EE35-655A-43B3-A990-D95F16A64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5757863"/>
            <a:ext cx="26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M</a:t>
            </a:r>
          </a:p>
        </p:txBody>
      </p:sp>
      <p:cxnSp>
        <p:nvCxnSpPr>
          <p:cNvPr id="4103" name="14 Conector recto">
            <a:extLst>
              <a:ext uri="{FF2B5EF4-FFF2-40B4-BE49-F238E27FC236}">
                <a16:creationId xmlns:a16="http://schemas.microsoft.com/office/drawing/2014/main" id="{F295530B-3AB7-48DB-B24B-5C30C762C7D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836612" y="1989138"/>
            <a:ext cx="3870325" cy="368935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4" name="16 Conector recto">
            <a:extLst>
              <a:ext uri="{FF2B5EF4-FFF2-40B4-BE49-F238E27FC236}">
                <a16:creationId xmlns:a16="http://schemas.microsoft.com/office/drawing/2014/main" id="{5FA958F8-81E0-45FF-8B0C-7BAAD6DE90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3473450"/>
            <a:ext cx="17541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5" name="16 Conector recto">
            <a:extLst>
              <a:ext uri="{FF2B5EF4-FFF2-40B4-BE49-F238E27FC236}">
                <a16:creationId xmlns:a16="http://schemas.microsoft.com/office/drawing/2014/main" id="{FCF8DBDF-382C-4630-9653-ADCA89D387B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11413" y="3473450"/>
            <a:ext cx="1587" cy="2565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Freeform 15">
            <a:extLst>
              <a:ext uri="{FF2B5EF4-FFF2-40B4-BE49-F238E27FC236}">
                <a16:creationId xmlns:a16="http://schemas.microsoft.com/office/drawing/2014/main" id="{24C58275-4663-418B-BCB3-8E4F2C5B5950}"/>
              </a:ext>
            </a:extLst>
          </p:cNvPr>
          <p:cNvSpPr>
            <a:spLocks/>
          </p:cNvSpPr>
          <p:nvPr/>
        </p:nvSpPr>
        <p:spPr bwMode="auto">
          <a:xfrm rot="-7295576">
            <a:off x="2170040" y="1970753"/>
            <a:ext cx="1203469" cy="5491169"/>
          </a:xfrm>
          <a:custGeom>
            <a:avLst/>
            <a:gdLst>
              <a:gd name="T0" fmla="*/ 2147483647 w 1105"/>
              <a:gd name="T1" fmla="*/ 0 h 907"/>
              <a:gd name="T2" fmla="*/ 2147483647 w 1105"/>
              <a:gd name="T3" fmla="*/ 2147483647 h 907"/>
              <a:gd name="T4" fmla="*/ 2147483647 w 1105"/>
              <a:gd name="T5" fmla="*/ 2147483647 h 907"/>
              <a:gd name="T6" fmla="*/ 0 60000 65536"/>
              <a:gd name="T7" fmla="*/ 0 60000 65536"/>
              <a:gd name="T8" fmla="*/ 0 60000 65536"/>
              <a:gd name="T9" fmla="*/ 0 w 1105"/>
              <a:gd name="T10" fmla="*/ 0 h 907"/>
              <a:gd name="T11" fmla="*/ 1105 w 1105"/>
              <a:gd name="T12" fmla="*/ 907 h 9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05" h="907">
                <a:moveTo>
                  <a:pt x="595" y="0"/>
                </a:moveTo>
                <a:cubicBezTo>
                  <a:pt x="297" y="278"/>
                  <a:pt x="0" y="557"/>
                  <a:pt x="85" y="708"/>
                </a:cubicBezTo>
                <a:cubicBezTo>
                  <a:pt x="170" y="859"/>
                  <a:pt x="935" y="874"/>
                  <a:pt x="1105" y="90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s-CL"/>
          </a:p>
        </p:txBody>
      </p:sp>
      <p:cxnSp>
        <p:nvCxnSpPr>
          <p:cNvPr id="4107" name="16 Conector recto">
            <a:extLst>
              <a:ext uri="{FF2B5EF4-FFF2-40B4-BE49-F238E27FC236}">
                <a16:creationId xmlns:a16="http://schemas.microsoft.com/office/drawing/2014/main" id="{64DD92A8-20D2-4CB9-9C2C-6F53FF9610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5319713"/>
            <a:ext cx="17541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8" name="16 Conector recto">
            <a:extLst>
              <a:ext uri="{FF2B5EF4-FFF2-40B4-BE49-F238E27FC236}">
                <a16:creationId xmlns:a16="http://schemas.microsoft.com/office/drawing/2014/main" id="{F6482A3B-02C6-476A-A915-52C016C04F0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546350" y="3608388"/>
            <a:ext cx="17463" cy="24304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9" name="Conector recto de flecha 11">
            <a:extLst>
              <a:ext uri="{FF2B5EF4-FFF2-40B4-BE49-F238E27FC236}">
                <a16:creationId xmlns:a16="http://schemas.microsoft.com/office/drawing/2014/main" id="{02FCD9CC-643D-49B1-A594-3F5C2F939A0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01900" y="2933700"/>
            <a:ext cx="900113" cy="539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0" name="CuadroTexto 15">
            <a:extLst>
              <a:ext uri="{FF2B5EF4-FFF2-40B4-BE49-F238E27FC236}">
                <a16:creationId xmlns:a16="http://schemas.microsoft.com/office/drawing/2014/main" id="{AE7144AC-006D-4A3C-A376-0ACE12714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2528888"/>
            <a:ext cx="3825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1600"/>
              <a:t>Beneficio social marginal del gasto público</a:t>
            </a:r>
          </a:p>
        </p:txBody>
      </p:sp>
      <p:cxnSp>
        <p:nvCxnSpPr>
          <p:cNvPr id="4111" name="Conector recto de flecha 26">
            <a:extLst>
              <a:ext uri="{FF2B5EF4-FFF2-40B4-BE49-F238E27FC236}">
                <a16:creationId xmlns:a16="http://schemas.microsoft.com/office/drawing/2014/main" id="{DC55521B-A32A-492C-A2F3-8616D1FB567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636838" y="5319713"/>
            <a:ext cx="1108075" cy="2238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2" name="CuadroTexto 28">
            <a:extLst>
              <a:ext uri="{FF2B5EF4-FFF2-40B4-BE49-F238E27FC236}">
                <a16:creationId xmlns:a16="http://schemas.microsoft.com/office/drawing/2014/main" id="{0781ACD5-8030-4751-A74C-BDC6618A2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5295900"/>
            <a:ext cx="38258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1600"/>
              <a:t>Costo marginal del gasto público</a:t>
            </a:r>
          </a:p>
        </p:txBody>
      </p:sp>
      <p:sp>
        <p:nvSpPr>
          <p:cNvPr id="4113" name="10 CuadroTexto">
            <a:extLst>
              <a:ext uri="{FF2B5EF4-FFF2-40B4-BE49-F238E27FC236}">
                <a16:creationId xmlns:a16="http://schemas.microsoft.com/office/drawing/2014/main" id="{8662B832-1D82-4A9E-80AA-0EA80635A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194050"/>
            <a:ext cx="541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λ</a:t>
            </a:r>
            <a:r>
              <a:rPr lang="es-ES" altLang="es-CL" sz="2400" baseline="-25000">
                <a:latin typeface="Lucida Grande" charset="0"/>
              </a:rPr>
              <a:t>b</a:t>
            </a:r>
            <a:endParaRPr lang="es-ES" altLang="es-CL" sz="2400"/>
          </a:p>
        </p:txBody>
      </p:sp>
      <p:sp>
        <p:nvSpPr>
          <p:cNvPr id="4114" name="10 CuadroTexto">
            <a:extLst>
              <a:ext uri="{FF2B5EF4-FFF2-40B4-BE49-F238E27FC236}">
                <a16:creationId xmlns:a16="http://schemas.microsoft.com/office/drawing/2014/main" id="{1170D1E0-0850-49AA-8004-F9593475B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037138"/>
            <a:ext cx="541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λ</a:t>
            </a:r>
            <a:r>
              <a:rPr lang="es-ES" altLang="es-CL" sz="2400" baseline="-25000">
                <a:latin typeface="Lucida Grande" charset="0"/>
              </a:rPr>
              <a:t>c</a:t>
            </a:r>
            <a:endParaRPr lang="es-ES" altLang="es-CL" sz="2400"/>
          </a:p>
        </p:txBody>
      </p:sp>
      <p:sp>
        <p:nvSpPr>
          <p:cNvPr id="4115" name="10 CuadroTexto">
            <a:extLst>
              <a:ext uri="{FF2B5EF4-FFF2-40B4-BE49-F238E27FC236}">
                <a16:creationId xmlns:a16="http://schemas.microsoft.com/office/drawing/2014/main" id="{CF0916C7-0A83-4A5C-9E1F-8E4F14DC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403350"/>
            <a:ext cx="5400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>
                <a:latin typeface="Lucida Grande" charset="0"/>
              </a:rPr>
              <a:t>λ</a:t>
            </a:r>
            <a:r>
              <a:rPr lang="es-ES" altLang="es-CL" sz="2400" baseline="-25000">
                <a:latin typeface="Lucida Grande" charset="0"/>
              </a:rPr>
              <a:t>b </a:t>
            </a:r>
            <a:r>
              <a:rPr lang="es-ES" altLang="es-CL" sz="2400">
                <a:latin typeface="Lucida Grande" charset="0"/>
              </a:rPr>
              <a:t>&gt; λ</a:t>
            </a:r>
            <a:r>
              <a:rPr lang="es-ES" altLang="es-CL" sz="2400" baseline="-25000">
                <a:latin typeface="Lucida Grande" charset="0"/>
              </a:rPr>
              <a:t>c</a:t>
            </a:r>
            <a:r>
              <a:rPr lang="es-ES" altLang="es-CL" sz="2400"/>
              <a:t> : Restricción de fondos públicos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09A3E29-F668-4933-A77E-C1CF479C84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2659" y="167580"/>
            <a:ext cx="7729538" cy="523875"/>
          </a:xfrm>
        </p:spPr>
        <p:txBody>
          <a:bodyPr/>
          <a:lstStyle/>
          <a:p>
            <a:r>
              <a:rPr lang="es-ES" altLang="es-CL" sz="3200" dirty="0">
                <a:solidFill>
                  <a:srgbClr val="0033CC"/>
                </a:solidFill>
              </a:rPr>
              <a:t>Precio y Subsidio en función de </a:t>
            </a:r>
            <a:r>
              <a:rPr lang="el-GR" altLang="es-CL" sz="3200" dirty="0">
                <a:solidFill>
                  <a:srgbClr val="0033CC"/>
                </a:solidFill>
              </a:rPr>
              <a:t>λ</a:t>
            </a:r>
            <a:endParaRPr lang="es-ES" altLang="es-CL" sz="3200" dirty="0">
              <a:solidFill>
                <a:srgbClr val="0033CC"/>
              </a:solidFill>
            </a:endParaRPr>
          </a:p>
        </p:txBody>
      </p:sp>
      <p:cxnSp>
        <p:nvCxnSpPr>
          <p:cNvPr id="4099" name="6 Conector recto de flecha">
            <a:extLst>
              <a:ext uri="{FF2B5EF4-FFF2-40B4-BE49-F238E27FC236}">
                <a16:creationId xmlns:a16="http://schemas.microsoft.com/office/drawing/2014/main" id="{8986B001-F80B-4702-B16F-675F759790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89881" y="5247580"/>
            <a:ext cx="5445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" name="7 Conector recto de flecha">
            <a:extLst>
              <a:ext uri="{FF2B5EF4-FFF2-40B4-BE49-F238E27FC236}">
                <a16:creationId xmlns:a16="http://schemas.microsoft.com/office/drawing/2014/main" id="{D5CA12AE-690D-4C89-9B5E-93743701579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-104018" y="3236217"/>
            <a:ext cx="4005262" cy="174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1" name="10 CuadroTexto">
            <a:extLst>
              <a:ext uri="{FF2B5EF4-FFF2-40B4-BE49-F238E27FC236}">
                <a16:creationId xmlns:a16="http://schemas.microsoft.com/office/drawing/2014/main" id="{580D7D22-2599-44D9-9782-35E492394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419" y="691455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/>
              <a:t>P</a:t>
            </a:r>
          </a:p>
        </p:txBody>
      </p:sp>
      <p:sp>
        <p:nvSpPr>
          <p:cNvPr id="4102" name="12 CuadroTexto">
            <a:extLst>
              <a:ext uri="{FF2B5EF4-FFF2-40B4-BE49-F238E27FC236}">
                <a16:creationId xmlns:a16="http://schemas.microsoft.com/office/drawing/2014/main" id="{6BD6EE35-655A-43B3-A990-D95F16A64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6274" y="4894232"/>
            <a:ext cx="2698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kumimoji="0" lang="el-GR" altLang="es-CL" sz="3200" b="0" i="0" u="none" strike="noStrike" kern="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 Narrow"/>
                <a:ea typeface="MS PGothic" pitchFamily="34" charset="-128"/>
              </a:rPr>
              <a:t>λ</a:t>
            </a:r>
            <a:endParaRPr lang="es-ES" altLang="es-CL" sz="2400" dirty="0"/>
          </a:p>
        </p:txBody>
      </p:sp>
      <p:cxnSp>
        <p:nvCxnSpPr>
          <p:cNvPr id="4103" name="14 Conector recto">
            <a:extLst>
              <a:ext uri="{FF2B5EF4-FFF2-40B4-BE49-F238E27FC236}">
                <a16:creationId xmlns:a16="http://schemas.microsoft.com/office/drawing/2014/main" id="{F295530B-3AB7-48DB-B24B-5C30C762C7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87428" y="2779849"/>
            <a:ext cx="3772607" cy="335711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4" name="16 Conector recto">
            <a:extLst>
              <a:ext uri="{FF2B5EF4-FFF2-40B4-BE49-F238E27FC236}">
                <a16:creationId xmlns:a16="http://schemas.microsoft.com/office/drawing/2014/main" id="{5FA958F8-81E0-45FF-8B0C-7BAAD6DE90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98613" y="3347417"/>
            <a:ext cx="17541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5" name="16 Conector recto">
            <a:extLst>
              <a:ext uri="{FF2B5EF4-FFF2-40B4-BE49-F238E27FC236}">
                <a16:creationId xmlns:a16="http://schemas.microsoft.com/office/drawing/2014/main" id="{FCF8DBDF-382C-4630-9653-ADCA89D387B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662010" y="3337888"/>
            <a:ext cx="0" cy="190969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Freeform 15">
            <a:extLst>
              <a:ext uri="{FF2B5EF4-FFF2-40B4-BE49-F238E27FC236}">
                <a16:creationId xmlns:a16="http://schemas.microsoft.com/office/drawing/2014/main" id="{24C58275-4663-418B-BCB3-8E4F2C5B5950}"/>
              </a:ext>
            </a:extLst>
          </p:cNvPr>
          <p:cNvSpPr>
            <a:spLocks/>
          </p:cNvSpPr>
          <p:nvPr/>
        </p:nvSpPr>
        <p:spPr bwMode="auto">
          <a:xfrm rot="14966264" flipH="1">
            <a:off x="4357022" y="796667"/>
            <a:ext cx="279364" cy="5475703"/>
          </a:xfrm>
          <a:custGeom>
            <a:avLst/>
            <a:gdLst>
              <a:gd name="T0" fmla="*/ 2147483647 w 1105"/>
              <a:gd name="T1" fmla="*/ 0 h 907"/>
              <a:gd name="T2" fmla="*/ 2147483647 w 1105"/>
              <a:gd name="T3" fmla="*/ 2147483647 h 907"/>
              <a:gd name="T4" fmla="*/ 2147483647 w 1105"/>
              <a:gd name="T5" fmla="*/ 2147483647 h 907"/>
              <a:gd name="T6" fmla="*/ 0 60000 65536"/>
              <a:gd name="T7" fmla="*/ 0 60000 65536"/>
              <a:gd name="T8" fmla="*/ 0 60000 65536"/>
              <a:gd name="T9" fmla="*/ 0 w 1105"/>
              <a:gd name="T10" fmla="*/ 0 h 907"/>
              <a:gd name="T11" fmla="*/ 1105 w 1105"/>
              <a:gd name="T12" fmla="*/ 907 h 9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05" h="907">
                <a:moveTo>
                  <a:pt x="595" y="0"/>
                </a:moveTo>
                <a:cubicBezTo>
                  <a:pt x="297" y="278"/>
                  <a:pt x="0" y="557"/>
                  <a:pt x="85" y="708"/>
                </a:cubicBezTo>
                <a:cubicBezTo>
                  <a:pt x="170" y="859"/>
                  <a:pt x="935" y="874"/>
                  <a:pt x="1105" y="907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s-CL"/>
          </a:p>
        </p:txBody>
      </p:sp>
      <p:cxnSp>
        <p:nvCxnSpPr>
          <p:cNvPr id="4107" name="16 Conector recto">
            <a:extLst>
              <a:ext uri="{FF2B5EF4-FFF2-40B4-BE49-F238E27FC236}">
                <a16:creationId xmlns:a16="http://schemas.microsoft.com/office/drawing/2014/main" id="{64DD92A8-20D2-4CB9-9C2C-6F53FF9610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84218" y="2618910"/>
            <a:ext cx="522497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1" name="Conector recto de flecha 26">
            <a:extLst>
              <a:ext uri="{FF2B5EF4-FFF2-40B4-BE49-F238E27FC236}">
                <a16:creationId xmlns:a16="http://schemas.microsoft.com/office/drawing/2014/main" id="{DC55521B-A32A-492C-A2F3-8616D1FB567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995989" y="4234162"/>
            <a:ext cx="1062545" cy="42436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2" name="CuadroTexto 28">
            <a:extLst>
              <a:ext uri="{FF2B5EF4-FFF2-40B4-BE49-F238E27FC236}">
                <a16:creationId xmlns:a16="http://schemas.microsoft.com/office/drawing/2014/main" id="{0781ACD5-8030-4751-A74C-BDC6618A2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30" y="3946680"/>
            <a:ext cx="11781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1600" dirty="0"/>
              <a:t>Subsidio T.</a:t>
            </a:r>
          </a:p>
        </p:txBody>
      </p:sp>
      <p:sp>
        <p:nvSpPr>
          <p:cNvPr id="4113" name="10 CuadroTexto">
            <a:extLst>
              <a:ext uri="{FF2B5EF4-FFF2-40B4-BE49-F238E27FC236}">
                <a16:creationId xmlns:a16="http://schemas.microsoft.com/office/drawing/2014/main" id="{8662B832-1D82-4A9E-80AA-0EA80635A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995" y="5219005"/>
            <a:ext cx="541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400" dirty="0">
                <a:latin typeface="Lucida Grande" charset="0"/>
              </a:rPr>
              <a:t>λ</a:t>
            </a:r>
            <a:r>
              <a:rPr lang="es-ES" altLang="es-CL" sz="2400" baseline="-25000" dirty="0">
                <a:latin typeface="Lucida Grande" charset="0"/>
              </a:rPr>
              <a:t>*</a:t>
            </a:r>
            <a:endParaRPr lang="es-ES" altLang="es-CL" sz="2400" dirty="0"/>
          </a:p>
        </p:txBody>
      </p:sp>
      <p:sp>
        <p:nvSpPr>
          <p:cNvPr id="4114" name="10 CuadroTexto">
            <a:extLst>
              <a:ext uri="{FF2B5EF4-FFF2-40B4-BE49-F238E27FC236}">
                <a16:creationId xmlns:a16="http://schemas.microsoft.com/office/drawing/2014/main" id="{1170D1E0-0850-49AA-8004-F9593475B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635" y="4212858"/>
            <a:ext cx="7381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dirty="0" err="1">
                <a:latin typeface="Lucida Grande" charset="0"/>
              </a:rPr>
              <a:t>C</a:t>
            </a:r>
            <a:r>
              <a:rPr lang="es-ES" altLang="es-CL" sz="2000" baseline="-25000" dirty="0" err="1">
                <a:latin typeface="Lucida Grande" charset="0"/>
              </a:rPr>
              <a:t>mg</a:t>
            </a:r>
            <a:endParaRPr lang="es-ES" altLang="es-CL" sz="20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9224027-993A-4ED3-88C2-6F644975C852}"/>
              </a:ext>
            </a:extLst>
          </p:cNvPr>
          <p:cNvSpPr txBox="1"/>
          <p:nvPr/>
        </p:nvSpPr>
        <p:spPr>
          <a:xfrm>
            <a:off x="1312603" y="3069500"/>
            <a:ext cx="876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altLang="es-CL" sz="2000" dirty="0" err="1">
                <a:latin typeface="Lucida Grande" charset="0"/>
              </a:rPr>
              <a:t>C</a:t>
            </a:r>
            <a:r>
              <a:rPr lang="es-ES" altLang="es-CL" sz="2000" baseline="-25000" dirty="0" err="1">
                <a:latin typeface="Lucida Grande" charset="0"/>
              </a:rPr>
              <a:t>me</a:t>
            </a:r>
            <a:endParaRPr lang="es-ES" altLang="es-CL" sz="2000" dirty="0"/>
          </a:p>
        </p:txBody>
      </p:sp>
      <p:cxnSp>
        <p:nvCxnSpPr>
          <p:cNvPr id="24" name="16 Conector recto">
            <a:extLst>
              <a:ext uri="{FF2B5EF4-FFF2-40B4-BE49-F238E27FC236}">
                <a16:creationId xmlns:a16="http://schemas.microsoft.com/office/drawing/2014/main" id="{FC52BC53-75EA-4135-9CDB-6941C0E107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15998" y="3338990"/>
            <a:ext cx="2791017" cy="9529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DDF65F0-4B56-455F-B457-ABFF834A81B1}"/>
              </a:ext>
            </a:extLst>
          </p:cNvPr>
          <p:cNvSpPr txBox="1"/>
          <p:nvPr/>
        </p:nvSpPr>
        <p:spPr>
          <a:xfrm>
            <a:off x="1387958" y="2365452"/>
            <a:ext cx="876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altLang="es-CL" sz="2000" dirty="0">
                <a:latin typeface="Lucida Grande" charset="0"/>
              </a:rPr>
              <a:t>P</a:t>
            </a:r>
            <a:r>
              <a:rPr lang="es-ES" altLang="es-CL" sz="2000" baseline="30000" dirty="0">
                <a:latin typeface="Lucida Grande" charset="0"/>
              </a:rPr>
              <a:t>m</a:t>
            </a:r>
            <a:endParaRPr lang="es-ES" altLang="es-CL" sz="2000" dirty="0"/>
          </a:p>
        </p:txBody>
      </p:sp>
      <p:sp>
        <p:nvSpPr>
          <p:cNvPr id="34" name="CuadroTexto 28">
            <a:extLst>
              <a:ext uri="{FF2B5EF4-FFF2-40B4-BE49-F238E27FC236}">
                <a16:creationId xmlns:a16="http://schemas.microsoft.com/office/drawing/2014/main" id="{5E4AF8F9-EABC-4E06-977B-C70BEB851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89" y="2766062"/>
            <a:ext cx="9433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1600" dirty="0"/>
              <a:t>Precio P.</a:t>
            </a:r>
          </a:p>
        </p:txBody>
      </p:sp>
    </p:spTree>
    <p:extLst>
      <p:ext uri="{BB962C8B-B14F-4D97-AF65-F5344CB8AC3E}">
        <p14:creationId xmlns:p14="http://schemas.microsoft.com/office/powerpoint/2010/main" val="626777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11489-1AD7-4182-A36E-E4F47C155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Restricción en Precios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7D62FE-F6D3-40A9-996E-782A9C463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Razones políticas pueden limitar el nivel de precio.</a:t>
            </a:r>
          </a:p>
          <a:p>
            <a:endParaRPr lang="es-CL" dirty="0"/>
          </a:p>
          <a:p>
            <a:r>
              <a:rPr lang="es-CL" dirty="0"/>
              <a:t>Imposibilidad de sustituir el servicio –más inelástico- podría demandar más subsidio.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37031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ED7297-1C9E-4EA6-86D5-E12E4190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33602"/>
            <a:ext cx="7696200" cy="685800"/>
          </a:xfrm>
        </p:spPr>
        <p:txBody>
          <a:bodyPr/>
          <a:lstStyle/>
          <a:p>
            <a:r>
              <a:rPr lang="es-CL" dirty="0"/>
              <a:t>Transporte Público de Santiago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81EFC99-89FC-42E0-8FFA-A75D0D217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212412"/>
              </p:ext>
            </p:extLst>
          </p:nvPr>
        </p:nvGraphicFramePr>
        <p:xfrm>
          <a:off x="108155" y="919384"/>
          <a:ext cx="8694318" cy="502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615">
                  <a:extLst>
                    <a:ext uri="{9D8B030D-6E8A-4147-A177-3AD203B41FA5}">
                      <a16:colId xmlns:a16="http://schemas.microsoft.com/office/drawing/2014/main" val="843830547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1899623666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4047253904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110673064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3864371284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890852548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4135436169"/>
                    </a:ext>
                  </a:extLst>
                </a:gridCol>
                <a:gridCol w="942615">
                  <a:extLst>
                    <a:ext uri="{9D8B030D-6E8A-4147-A177-3AD203B41FA5}">
                      <a16:colId xmlns:a16="http://schemas.microsoft.com/office/drawing/2014/main" val="3645279245"/>
                    </a:ext>
                  </a:extLst>
                </a:gridCol>
                <a:gridCol w="1153398">
                  <a:extLst>
                    <a:ext uri="{9D8B030D-6E8A-4147-A177-3AD203B41FA5}">
                      <a16:colId xmlns:a16="http://schemas.microsoft.com/office/drawing/2014/main" val="2776730611"/>
                    </a:ext>
                  </a:extLst>
                </a:gridCol>
              </a:tblGrid>
              <a:tr h="480133">
                <a:tc gridSpan="9">
                  <a:txBody>
                    <a:bodyPr/>
                    <a:lstStyle/>
                    <a:p>
                      <a:pPr algn="l"/>
                      <a:r>
                        <a:rPr lang="es-MX" sz="1400" dirty="0">
                          <a:effectLst/>
                        </a:rPr>
                        <a:t>Balance anual (montos en millones $)</a:t>
                      </a:r>
                    </a:p>
                  </a:txBody>
                  <a:tcPr marL="60960" marR="60960" marT="15240" marB="1524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904592"/>
                  </a:ext>
                </a:extLst>
              </a:tr>
              <a:tr h="314107"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Item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2012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2013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2014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2015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2016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2017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>
                          <a:effectLst/>
                        </a:rPr>
                        <a:t>2018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>
                          <a:effectLst/>
                        </a:rPr>
                        <a:t>2019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1515631694"/>
                  </a:ext>
                </a:extLst>
              </a:tr>
              <a:tr h="504591"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Ingresos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$651.401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$650.862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$633.090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$647.191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$589.026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$587.746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$630.377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$601.405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761776138"/>
                  </a:ext>
                </a:extLst>
              </a:tr>
              <a:tr h="533144"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Egresos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$1.052.442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$1.081.644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$1.139.138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$1.062.757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$1.057.798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$1.110.351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$1.209.523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$1.192.564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1002627149"/>
                  </a:ext>
                </a:extLst>
              </a:tr>
              <a:tr h="799716"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Resultado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-$401.041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-$430.782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-$506.048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-$415.566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-$468.773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-$522.605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-$579.146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-$591.159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3470114420"/>
                  </a:ext>
                </a:extLst>
              </a:tr>
              <a:tr h="814011"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%  Crec.</a:t>
                      </a:r>
                      <a:br>
                        <a:rPr lang="es-CL" sz="1400" dirty="0">
                          <a:effectLst/>
                        </a:rPr>
                      </a:br>
                      <a:br>
                        <a:rPr lang="es-CL" sz="1400" dirty="0">
                          <a:effectLst/>
                        </a:rPr>
                      </a:br>
                      <a:r>
                        <a:rPr lang="es-CL" sz="1400" dirty="0">
                          <a:effectLst/>
                        </a:rPr>
                        <a:t>ingresos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2,8%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-0,1%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-2,7%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2,2%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-9,0%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-0,2%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7,3%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-4,6%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1047434653"/>
                  </a:ext>
                </a:extLst>
              </a:tr>
              <a:tr h="712801"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% </a:t>
                      </a:r>
                      <a:r>
                        <a:rPr lang="es-CL" sz="1400" dirty="0" err="1">
                          <a:effectLst/>
                        </a:rPr>
                        <a:t>Crec</a:t>
                      </a:r>
                      <a:br>
                        <a:rPr lang="es-CL" sz="1400" dirty="0">
                          <a:effectLst/>
                        </a:rPr>
                      </a:br>
                      <a:r>
                        <a:rPr lang="es-CL" sz="1400" dirty="0">
                          <a:effectLst/>
                        </a:rPr>
                        <a:t>costos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-1,3%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2,8%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5,3%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-6,7%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-0,5%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5,0%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8,9%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-1,4%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3596223199"/>
                  </a:ext>
                </a:extLst>
              </a:tr>
              <a:tr h="871394"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% </a:t>
                      </a:r>
                      <a:r>
                        <a:rPr lang="es-CL" sz="1400" dirty="0" err="1">
                          <a:effectLst/>
                        </a:rPr>
                        <a:t>Crec</a:t>
                      </a:r>
                      <a:br>
                        <a:rPr lang="es-CL" sz="1400" dirty="0">
                          <a:effectLst/>
                        </a:rPr>
                      </a:br>
                      <a:br>
                        <a:rPr lang="es-CL" sz="1400" dirty="0">
                          <a:effectLst/>
                        </a:rPr>
                      </a:br>
                      <a:r>
                        <a:rPr lang="es-CL" sz="1400" dirty="0">
                          <a:effectLst/>
                        </a:rPr>
                        <a:t>Subsidio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-7,4%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>
                          <a:effectLst/>
                        </a:rPr>
                        <a:t>7,4%,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17,5%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-17,9%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12,8%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11,5%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10,8%</a:t>
                      </a:r>
                    </a:p>
                  </a:txBody>
                  <a:tcPr marL="60960" marR="60960" marT="15240" marB="15240" anchor="ctr"/>
                </a:tc>
                <a:tc>
                  <a:txBody>
                    <a:bodyPr/>
                    <a:lstStyle/>
                    <a:p>
                      <a:r>
                        <a:rPr lang="es-CL" sz="1400" dirty="0">
                          <a:effectLst/>
                        </a:rPr>
                        <a:t>2,1%</a:t>
                      </a:r>
                    </a:p>
                  </a:txBody>
                  <a:tcPr marL="60960" marR="60960" marT="15240" marB="15240" anchor="ctr"/>
                </a:tc>
                <a:extLst>
                  <a:ext uri="{0D108BD9-81ED-4DB2-BD59-A6C34878D82A}">
                    <a16:rowId xmlns:a16="http://schemas.microsoft.com/office/drawing/2014/main" val="323535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48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F1AACA-2DEB-49C3-9474-A2B92C79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Taxation</a:t>
            </a:r>
            <a:r>
              <a:rPr lang="es-CL" dirty="0"/>
              <a:t> </a:t>
            </a:r>
            <a:r>
              <a:rPr lang="es-CL" dirty="0" err="1"/>
              <a:t>by</a:t>
            </a:r>
            <a:r>
              <a:rPr lang="es-CL" dirty="0"/>
              <a:t> </a:t>
            </a:r>
            <a:r>
              <a:rPr lang="es-CL" dirty="0" err="1"/>
              <a:t>Regulation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373B49-9C72-421F-B9F9-95091B1B6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Recaudar fondos a través de la tarificación de servicios públicos o infraestructuras, para ser utilizados en el mismo sector o formar parte del presupuesto público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Utilizado en Chile en concesiones de Carreteras, Aeropuertos.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6536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30C66-0597-4550-86E9-CAAA262FE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Diferencias en la definición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C55502-F8D2-4ACB-BAF7-9ACB3AABB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Definición </a:t>
            </a:r>
            <a:r>
              <a:rPr lang="es-CL" dirty="0">
                <a:solidFill>
                  <a:schemeClr val="tx1">
                    <a:lumMod val="50000"/>
                  </a:schemeClr>
                </a:solidFill>
              </a:rPr>
              <a:t>normativa</a:t>
            </a:r>
            <a:r>
              <a:rPr lang="es-CL" dirty="0"/>
              <a:t> se enfoca exclusivamente en los costos</a:t>
            </a:r>
          </a:p>
          <a:p>
            <a:endParaRPr lang="es-CL" dirty="0"/>
          </a:p>
          <a:p>
            <a:r>
              <a:rPr lang="es-CL" dirty="0"/>
              <a:t>Definición </a:t>
            </a:r>
            <a:r>
              <a:rPr lang="es-CL" dirty="0">
                <a:solidFill>
                  <a:schemeClr val="tx1">
                    <a:lumMod val="50000"/>
                  </a:schemeClr>
                </a:solidFill>
              </a:rPr>
              <a:t>positiva</a:t>
            </a:r>
            <a:r>
              <a:rPr lang="es-CL" dirty="0"/>
              <a:t> depende también del tipo de competencia.</a:t>
            </a:r>
          </a:p>
          <a:p>
            <a:endParaRPr lang="es-CL" dirty="0"/>
          </a:p>
          <a:p>
            <a:r>
              <a:rPr lang="es-CL" dirty="0"/>
              <a:t>Bajo paradigma de competencia perfecta ambos enfoques coinciden.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355085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>
            <a:extLst>
              <a:ext uri="{FF2B5EF4-FFF2-40B4-BE49-F238E27FC236}">
                <a16:creationId xmlns:a16="http://schemas.microsoft.com/office/drawing/2014/main" id="{40E6DDC3-6CF2-4F33-BBAF-FFABE08EE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altLang="es-CL" dirty="0"/>
              <a:t>Primera Concesión Túnel el Melón (1995)</a:t>
            </a:r>
          </a:p>
        </p:txBody>
      </p:sp>
      <p:sp>
        <p:nvSpPr>
          <p:cNvPr id="7171" name="2 Marcador de contenido">
            <a:extLst>
              <a:ext uri="{FF2B5EF4-FFF2-40B4-BE49-F238E27FC236}">
                <a16:creationId xmlns:a16="http://schemas.microsoft.com/office/drawing/2014/main" id="{A63D074E-1F93-49C5-B390-6B3A57E0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CL" altLang="es-CL">
                <a:solidFill>
                  <a:schemeClr val="tx2"/>
                </a:solidFill>
              </a:rPr>
              <a:t>Primera obra vial concesionada en Chile</a:t>
            </a:r>
          </a:p>
          <a:p>
            <a:pPr>
              <a:buFont typeface="Wingdings" panose="05000000000000000000" pitchFamily="2" charset="2"/>
              <a:buChar char="§"/>
            </a:pPr>
            <a:endParaRPr lang="es-CL" altLang="es-CL"/>
          </a:p>
          <a:p>
            <a:pPr>
              <a:buFont typeface="Wingdings" panose="05000000000000000000" pitchFamily="2" charset="2"/>
              <a:buChar char="§"/>
            </a:pPr>
            <a:r>
              <a:rPr lang="es-CL" altLang="es-CL">
                <a:solidFill>
                  <a:schemeClr val="tx2"/>
                </a:solidFill>
              </a:rPr>
              <a:t>Mecanismo de adjudicación</a:t>
            </a:r>
          </a:p>
          <a:p>
            <a:pPr lvl="1">
              <a:buFontTx/>
              <a:buChar char="-"/>
            </a:pPr>
            <a:r>
              <a:rPr lang="es-CL" altLang="es-CL" sz="2000"/>
              <a:t>Combinación entre múltiples factores:  (tarifa, plazo de la concesión y subsidio/pago)</a:t>
            </a:r>
          </a:p>
          <a:p>
            <a:pPr lvl="1">
              <a:buFontTx/>
              <a:buChar char="-"/>
            </a:pPr>
            <a:r>
              <a:rPr lang="es-CL" altLang="es-CL" sz="2000"/>
              <a:t>Se  establecen máximos en tarifas y plazo de concesión (23 años)</a:t>
            </a:r>
            <a:endParaRPr lang="es-CL" altLang="es-CL"/>
          </a:p>
          <a:p>
            <a:pPr lvl="1">
              <a:buFontTx/>
              <a:buNone/>
            </a:pPr>
            <a:endParaRPr lang="es-CL" altLang="es-CL"/>
          </a:p>
          <a:p>
            <a:pPr>
              <a:buFont typeface="Wingdings" panose="05000000000000000000" pitchFamily="2" charset="2"/>
              <a:buChar char="§"/>
            </a:pPr>
            <a:r>
              <a:rPr lang="es-CL" altLang="es-CL">
                <a:solidFill>
                  <a:schemeClr val="tx2"/>
                </a:solidFill>
              </a:rPr>
              <a:t>Empresa adjudicataria  (Consorcio Endesa/Delta/Agroman)</a:t>
            </a:r>
          </a:p>
          <a:p>
            <a:pPr lvl="1">
              <a:buFontTx/>
              <a:buChar char="-"/>
            </a:pPr>
            <a:r>
              <a:rPr lang="es-CL" altLang="es-CL" sz="2000"/>
              <a:t>Tarifas máximas</a:t>
            </a:r>
          </a:p>
          <a:p>
            <a:pPr lvl="1">
              <a:buFontTx/>
              <a:buChar char="-"/>
            </a:pPr>
            <a:r>
              <a:rPr lang="es-CL" altLang="es-CL" sz="2000"/>
              <a:t>Plazo Máximo: 23 años</a:t>
            </a:r>
          </a:p>
          <a:p>
            <a:pPr lvl="1">
              <a:buFontTx/>
              <a:buChar char="-"/>
            </a:pPr>
            <a:r>
              <a:rPr lang="es-CL" altLang="es-CL" sz="2000"/>
              <a:t>Pago anual al estado por  140.121 UF</a:t>
            </a:r>
          </a:p>
          <a:p>
            <a:pPr lvl="1">
              <a:buFontTx/>
              <a:buChar char="-"/>
            </a:pPr>
            <a:endParaRPr lang="es-CL" altLang="es-CL" sz="2000"/>
          </a:p>
          <a:p>
            <a:pPr lvl="1">
              <a:buFontTx/>
              <a:buChar char="-"/>
            </a:pPr>
            <a:endParaRPr lang="es-CL" altLang="es-CL" sz="2000"/>
          </a:p>
          <a:p>
            <a:pPr lvl="1">
              <a:buFontTx/>
              <a:buChar char="-"/>
            </a:pPr>
            <a:endParaRPr lang="es-CL" altLang="es-C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>
            <a:extLst>
              <a:ext uri="{FF2B5EF4-FFF2-40B4-BE49-F238E27FC236}">
                <a16:creationId xmlns:a16="http://schemas.microsoft.com/office/drawing/2014/main" id="{3AB1E9E8-6F94-4F05-B9CD-213C2CDD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altLang="es-CL"/>
          </a:p>
        </p:txBody>
      </p:sp>
      <p:sp>
        <p:nvSpPr>
          <p:cNvPr id="8195" name="2 Marcador de contenido">
            <a:extLst>
              <a:ext uri="{FF2B5EF4-FFF2-40B4-BE49-F238E27FC236}">
                <a16:creationId xmlns:a16="http://schemas.microsoft.com/office/drawing/2014/main" id="{E8529E03-345E-4294-8C93-C1C452A93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88" y="1584325"/>
            <a:ext cx="8189912" cy="4500563"/>
          </a:xfrm>
        </p:spPr>
        <p:txBody>
          <a:bodyPr/>
          <a:lstStyle/>
          <a:p>
            <a:pPr>
              <a:buFontTx/>
              <a:buNone/>
            </a:pPr>
            <a:r>
              <a:rPr lang="es-CL" altLang="es-CL" sz="2000" b="1" dirty="0">
                <a:solidFill>
                  <a:schemeClr val="tx2"/>
                </a:solidFill>
              </a:rPr>
              <a:t>Tarifa: $2.400 -  $ 3.500.  (2.5 km de túnel 2 vías y 2.2 km de accesos doble pista)</a:t>
            </a:r>
          </a:p>
          <a:p>
            <a:pPr>
              <a:buFontTx/>
              <a:buNone/>
            </a:pPr>
            <a:endParaRPr lang="es-CL" altLang="es-CL" sz="2000" dirty="0"/>
          </a:p>
          <a:p>
            <a:pPr>
              <a:buFontTx/>
              <a:buNone/>
            </a:pPr>
            <a:r>
              <a:rPr lang="es-CL" altLang="es-CL" sz="2000" dirty="0"/>
              <a:t>Pago al estado, refleja la renta monopólica de la concesión</a:t>
            </a:r>
          </a:p>
          <a:p>
            <a:pPr>
              <a:buFontTx/>
              <a:buNone/>
            </a:pPr>
            <a:endParaRPr lang="es-CL" altLang="es-CL" sz="2000" dirty="0"/>
          </a:p>
          <a:p>
            <a:pPr>
              <a:buFontTx/>
              <a:buNone/>
            </a:pPr>
            <a:r>
              <a:rPr lang="es-CL" altLang="es-CL" sz="2000" dirty="0"/>
              <a:t>Flujo menor al socialmente óptimo</a:t>
            </a:r>
          </a:p>
          <a:p>
            <a:pPr>
              <a:buFontTx/>
              <a:buNone/>
            </a:pPr>
            <a:endParaRPr lang="es-CL" altLang="es-CL" sz="2000" dirty="0"/>
          </a:p>
          <a:p>
            <a:pPr>
              <a:buFontTx/>
              <a:buNone/>
            </a:pPr>
            <a:r>
              <a:rPr lang="es-CL" altLang="es-CL" sz="2000" dirty="0"/>
              <a:t>Alto uso de la cuesta (ineficiente)</a:t>
            </a:r>
          </a:p>
          <a:p>
            <a:pPr>
              <a:buFontTx/>
              <a:buNone/>
            </a:pPr>
            <a:endParaRPr lang="es-CL" altLang="es-CL" sz="2000" dirty="0"/>
          </a:p>
          <a:p>
            <a:pPr>
              <a:buFontTx/>
              <a:buNone/>
            </a:pPr>
            <a:endParaRPr lang="es-CL" altLang="es-CL" sz="2000" dirty="0"/>
          </a:p>
          <a:p>
            <a:pPr>
              <a:buFontTx/>
              <a:buNone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40EF4-4ADD-4C16-9E50-F78BF73C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Segunda Concesión Túnel El Melón (2016)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04500E-DA22-401C-9BF9-A4386F8DE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Inversión: 3.026.000 UF</a:t>
            </a:r>
          </a:p>
          <a:p>
            <a:r>
              <a:rPr lang="es-CL" dirty="0"/>
              <a:t>Segundas pistas en túneles (túnel paralelo)</a:t>
            </a:r>
          </a:p>
          <a:p>
            <a:r>
              <a:rPr lang="es-CL" dirty="0"/>
              <a:t>Plazo de la concesión 15 años.</a:t>
            </a:r>
          </a:p>
          <a:p>
            <a:r>
              <a:rPr lang="es-CL" dirty="0"/>
              <a:t>Peaje: se reduce de $3.500 a $ 2.300</a:t>
            </a:r>
          </a:p>
        </p:txBody>
      </p:sp>
    </p:spTree>
    <p:extLst>
      <p:ext uri="{BB962C8B-B14F-4D97-AF65-F5344CB8AC3E}">
        <p14:creationId xmlns:p14="http://schemas.microsoft.com/office/powerpoint/2010/main" val="25819074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6913C2-94D2-4E1A-AA2E-23EAF7494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Coase: </a:t>
            </a:r>
            <a:r>
              <a:rPr lang="es-CL" dirty="0" err="1"/>
              <a:t>The</a:t>
            </a:r>
            <a:r>
              <a:rPr lang="es-CL" dirty="0"/>
              <a:t> Marginal </a:t>
            </a:r>
            <a:r>
              <a:rPr lang="es-CL" dirty="0" err="1"/>
              <a:t>Cost</a:t>
            </a:r>
            <a:r>
              <a:rPr lang="es-CL" dirty="0"/>
              <a:t> </a:t>
            </a:r>
            <a:r>
              <a:rPr lang="es-CL" dirty="0" err="1"/>
              <a:t>Controversy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D786CE-3573-480A-B549-2E5823305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err="1"/>
              <a:t>Dupuit</a:t>
            </a:r>
            <a:r>
              <a:rPr lang="es-CL" dirty="0"/>
              <a:t> (1848):  Beneficio Social de una Obra Pública.</a:t>
            </a:r>
          </a:p>
          <a:p>
            <a:endParaRPr lang="es-CL" dirty="0"/>
          </a:p>
          <a:p>
            <a:r>
              <a:rPr lang="es-CL" dirty="0"/>
              <a:t>Hotelling (1938):  Tarificación a costo marginal. Costo fijo se paga con impuestos generales.</a:t>
            </a:r>
          </a:p>
          <a:p>
            <a:endParaRPr lang="es-CL" dirty="0"/>
          </a:p>
          <a:p>
            <a:r>
              <a:rPr lang="es-CL" dirty="0"/>
              <a:t>Coase (1946):  </a:t>
            </a:r>
          </a:p>
          <a:p>
            <a:pPr lvl="1"/>
            <a:r>
              <a:rPr lang="es-CL" dirty="0"/>
              <a:t>Tarifa = costo marginal no garantiza que proyecto sea conveniente socialmente.</a:t>
            </a:r>
          </a:p>
          <a:p>
            <a:pPr lvl="1"/>
            <a:r>
              <a:rPr lang="es-CL" dirty="0"/>
              <a:t>Test de Mercado.</a:t>
            </a:r>
          </a:p>
          <a:p>
            <a:pPr lvl="1"/>
            <a:r>
              <a:rPr lang="es-CL" dirty="0"/>
              <a:t>Quien cubre el costo fijo? Usuarios directos vs todos los contribuyentes.</a:t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927356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252F4-13E8-4226-8AF7-F792BB3D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23655"/>
            <a:ext cx="7696200" cy="685800"/>
          </a:xfrm>
        </p:spPr>
        <p:txBody>
          <a:bodyPr/>
          <a:lstStyle/>
          <a:p>
            <a:r>
              <a:rPr lang="es-CL" dirty="0"/>
              <a:t>Evaluación Social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6D71FDF-1693-481D-A016-E218B72000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1560" y="1178749"/>
                <a:ext cx="7846640" cy="51755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s-CL" b="0" dirty="0">
                    <a:latin typeface="+mj-lt"/>
                  </a:rPr>
                  <a:t>Condición para que el proyecto sea rentable:</a:t>
                </a:r>
              </a:p>
              <a:p>
                <a:pPr marL="0" indent="0">
                  <a:buNone/>
                </a:pPr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𝑐𝑞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s-CL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s-CL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s-CL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CL" dirty="0">
                  <a:ea typeface="Cambria Math" panose="02040503050406030204" pitchFamily="18" charset="0"/>
                </a:endParaRPr>
              </a:p>
              <a:p>
                <a:endParaRPr lang="es-CL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s-C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CL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s-CL" sz="2000" dirty="0">
                    <a:ea typeface="Cambria Math" panose="02040503050406030204" pitchFamily="18" charset="0"/>
                  </a:rPr>
                  <a:t>Si la obra se autofinancia (Precio = costo medio) entonces es socialmente rentable</a:t>
                </a:r>
              </a:p>
              <a:p>
                <a:pPr marL="0" indent="0">
                  <a:buNone/>
                </a:pPr>
                <a:endParaRPr lang="es-CL" sz="20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s-CL" sz="2000" dirty="0">
                    <a:ea typeface="Cambria Math" panose="02040503050406030204" pitchFamily="18" charset="0"/>
                  </a:rPr>
                  <a:t>No se puede concluir lo mismo con tarificación a costo marginal y subsidio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6D71FDF-1693-481D-A016-E218B72000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1178749"/>
                <a:ext cx="7846640" cy="5175575"/>
              </a:xfrm>
              <a:blipFill>
                <a:blip r:embed="rId2"/>
                <a:stretch>
                  <a:fillRect l="-1165" t="-824" r="-54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13053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5B584-1A67-476D-96EB-6352CB73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Costo Medio vs Marginal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6A3043-F170-4360-97F3-A6B9B1561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Tarificación a costo medio permite extraer información sobre beneficios del proyectos desde los interesados en desarrollarlo.</a:t>
            </a:r>
          </a:p>
          <a:p>
            <a:pPr marL="0" indent="0">
              <a:buNone/>
            </a:pPr>
            <a:endParaRPr lang="es-CL" dirty="0"/>
          </a:p>
          <a:p>
            <a:r>
              <a:rPr lang="es-CL" dirty="0"/>
              <a:t>Ausencia de interesados puede indicar que el proyecto –servicio- no es rentable.</a:t>
            </a:r>
          </a:p>
          <a:p>
            <a:endParaRPr lang="es-CL" dirty="0"/>
          </a:p>
          <a:p>
            <a:r>
              <a:rPr lang="es-CL" dirty="0"/>
              <a:t>Tarificación a costo marginal + subsidio no provee similar información.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>
                <a:solidFill>
                  <a:schemeClr val="tx2"/>
                </a:solidFill>
              </a:rPr>
              <a:t>Caso de Puertos Públicos en Zona Central </a:t>
            </a:r>
          </a:p>
        </p:txBody>
      </p:sp>
    </p:spTree>
    <p:extLst>
      <p:ext uri="{BB962C8B-B14F-4D97-AF65-F5344CB8AC3E}">
        <p14:creationId xmlns:p14="http://schemas.microsoft.com/office/powerpoint/2010/main" val="14472655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13991-C99C-43ED-9D5E-A1C51D169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305" y="278650"/>
            <a:ext cx="7696200" cy="685800"/>
          </a:xfrm>
        </p:spPr>
        <p:txBody>
          <a:bodyPr/>
          <a:lstStyle/>
          <a:p>
            <a:r>
              <a:rPr lang="es-CL" dirty="0"/>
              <a:t>Tarifas No-Lineales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E7A16D2-91EC-46D9-8680-22DFEEB535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56565" y="1178750"/>
                <a:ext cx="7801635" cy="4917250"/>
              </a:xfrm>
            </p:spPr>
            <p:txBody>
              <a:bodyPr/>
              <a:lstStyle/>
              <a:p>
                <a:r>
                  <a:rPr lang="es-CL" dirty="0"/>
                  <a:t>Cobro al usuario:  Tarifa fija + cargo variable: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𝑝𝑞</m:t>
                    </m:r>
                  </m:oMath>
                </a14:m>
                <a:endParaRPr lang="es-CL" dirty="0"/>
              </a:p>
              <a:p>
                <a:r>
                  <a:rPr lang="es-CL" dirty="0"/>
                  <a:t>Costo del servicio: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C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s-CL" b="0" i="0" smtClean="0">
                            <a:latin typeface="Cambria Math" panose="02040503050406030204" pitchFamily="18" charset="0"/>
                          </a:rPr>
                          <m:t>Q</m:t>
                        </m:r>
                      </m:e>
                    </m:d>
                    <m:r>
                      <a:rPr lang="es-CL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𝑐𝑞</m:t>
                    </m:r>
                  </m:oMath>
                </a14:m>
                <a:endParaRPr lang="es-CL" dirty="0"/>
              </a:p>
              <a:p>
                <a:r>
                  <a:rPr lang="es-CL" dirty="0"/>
                  <a:t>Total de usuarios: N</a:t>
                </a:r>
              </a:p>
              <a:p>
                <a:endParaRPr lang="es-CL" dirty="0"/>
              </a:p>
              <a:p>
                <a:r>
                  <a:rPr lang="es-CL" dirty="0"/>
                  <a:t>Condición de optimalidad: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𝑐𝑚𝑔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s-CL" b="0" dirty="0"/>
              </a:p>
              <a:p>
                <a:r>
                  <a:rPr lang="es-CL" dirty="0"/>
                  <a:t>Tarifa fija paga el costo fijo del servicio: 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s-CL" dirty="0"/>
              </a:p>
              <a:p>
                <a:r>
                  <a:rPr lang="es-CL" dirty="0">
                    <a:solidFill>
                      <a:schemeClr val="tx2"/>
                    </a:solidFill>
                  </a:rPr>
                  <a:t>Cada instrumento un objetivo</a:t>
                </a:r>
              </a:p>
              <a:p>
                <a:pPr lvl="1"/>
                <a:r>
                  <a:rPr lang="es-CL" dirty="0"/>
                  <a:t>Optimalidad del consumo</a:t>
                </a:r>
              </a:p>
              <a:p>
                <a:pPr lvl="1"/>
                <a:r>
                  <a:rPr lang="es-CL" dirty="0"/>
                  <a:t>Financiamiento</a:t>
                </a:r>
              </a:p>
              <a:p>
                <a:pPr lvl="1"/>
                <a:endParaRPr lang="es-CL" dirty="0"/>
              </a:p>
              <a:p>
                <a:r>
                  <a:rPr lang="es-CL" dirty="0">
                    <a:solidFill>
                      <a:schemeClr val="tx2"/>
                    </a:solidFill>
                  </a:rPr>
                  <a:t>Se logra el 1er mejor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E7A16D2-91EC-46D9-8680-22DFEEB535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6565" y="1178750"/>
                <a:ext cx="7801635" cy="4917250"/>
              </a:xfrm>
              <a:blipFill>
                <a:blip r:embed="rId2"/>
                <a:stretch>
                  <a:fillRect l="-1094" t="-867" b="-74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5064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C4A60AB-2892-4196-937D-52D48A5BD3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7729538" cy="523875"/>
          </a:xfrm>
        </p:spPr>
        <p:txBody>
          <a:bodyPr/>
          <a:lstStyle/>
          <a:p>
            <a:endParaRPr lang="es-ES" altLang="es-CL" sz="3200">
              <a:solidFill>
                <a:srgbClr val="0033CC"/>
              </a:solidFill>
            </a:endParaRPr>
          </a:p>
        </p:txBody>
      </p:sp>
      <p:cxnSp>
        <p:nvCxnSpPr>
          <p:cNvPr id="4099" name="6 Conector recto de flecha">
            <a:extLst>
              <a:ext uri="{FF2B5EF4-FFF2-40B4-BE49-F238E27FC236}">
                <a16:creationId xmlns:a16="http://schemas.microsoft.com/office/drawing/2014/main" id="{9E596F70-FF1E-4D04-8162-71033BA1CF2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6038850"/>
            <a:ext cx="5445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" name="7 Conector recto de flecha">
            <a:extLst>
              <a:ext uri="{FF2B5EF4-FFF2-40B4-BE49-F238E27FC236}">
                <a16:creationId xmlns:a16="http://schemas.microsoft.com/office/drawing/2014/main" id="{96BC1EC0-1F47-4C0D-8448-78EDC6442AE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-1336674" y="4027487"/>
            <a:ext cx="4005262" cy="174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1" name="10 CuadroTexto">
            <a:extLst>
              <a:ext uri="{FF2B5EF4-FFF2-40B4-BE49-F238E27FC236}">
                <a16:creationId xmlns:a16="http://schemas.microsoft.com/office/drawing/2014/main" id="{00294220-887B-4DE6-93F9-513652E1E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1482725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P</a:t>
            </a:r>
          </a:p>
        </p:txBody>
      </p:sp>
      <p:sp>
        <p:nvSpPr>
          <p:cNvPr id="4102" name="12 CuadroTexto">
            <a:extLst>
              <a:ext uri="{FF2B5EF4-FFF2-40B4-BE49-F238E27FC236}">
                <a16:creationId xmlns:a16="http://schemas.microsoft.com/office/drawing/2014/main" id="{3A57120E-55CC-4E3C-9647-F9BFC9599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5757863"/>
            <a:ext cx="26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Q</a:t>
            </a:r>
          </a:p>
        </p:txBody>
      </p:sp>
      <p:cxnSp>
        <p:nvCxnSpPr>
          <p:cNvPr id="4103" name="14 Conector recto">
            <a:extLst>
              <a:ext uri="{FF2B5EF4-FFF2-40B4-BE49-F238E27FC236}">
                <a16:creationId xmlns:a16="http://schemas.microsoft.com/office/drawing/2014/main" id="{09C8CF39-572D-4299-976A-8E3F1A7E014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836612" y="1989138"/>
            <a:ext cx="3870325" cy="368935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4" name="16 Conector recto">
            <a:extLst>
              <a:ext uri="{FF2B5EF4-FFF2-40B4-BE49-F238E27FC236}">
                <a16:creationId xmlns:a16="http://schemas.microsoft.com/office/drawing/2014/main" id="{BB7553DE-4848-4A98-A0E7-D4EC24EA34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7225" y="4462463"/>
            <a:ext cx="2700338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5" name="16 Conector recto">
            <a:extLst>
              <a:ext uri="{FF2B5EF4-FFF2-40B4-BE49-F238E27FC236}">
                <a16:creationId xmlns:a16="http://schemas.microsoft.com/office/drawing/2014/main" id="{CBDA7433-756B-4743-B1BF-BAF9F529E74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2569369" y="5252244"/>
            <a:ext cx="15748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10 CuadroTexto">
            <a:extLst>
              <a:ext uri="{FF2B5EF4-FFF2-40B4-BE49-F238E27FC236}">
                <a16:creationId xmlns:a16="http://schemas.microsoft.com/office/drawing/2014/main" id="{061208CD-6BDD-4175-9B02-7925FBCC1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25" y="4239090"/>
            <a:ext cx="271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c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DEC1E59F-643F-49E0-97B6-2C78EE0F1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178" y="3148646"/>
            <a:ext cx="6315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EC</a:t>
            </a:r>
          </a:p>
        </p:txBody>
      </p:sp>
      <p:sp>
        <p:nvSpPr>
          <p:cNvPr id="12" name="12 CuadroTexto">
            <a:extLst>
              <a:ext uri="{FF2B5EF4-FFF2-40B4-BE49-F238E27FC236}">
                <a16:creationId xmlns:a16="http://schemas.microsoft.com/office/drawing/2014/main" id="{DB44827A-8ACD-421F-99AE-357B0EA4A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7000" y="6027378"/>
            <a:ext cx="522441" cy="460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dirty="0">
                <a:solidFill>
                  <a:schemeClr val="tx2"/>
                </a:solidFill>
              </a:rPr>
              <a:t>Q</a:t>
            </a:r>
            <a:r>
              <a:rPr lang="es-ES" altLang="es-CL" baseline="30000" dirty="0">
                <a:solidFill>
                  <a:schemeClr val="tx2"/>
                </a:solidFill>
              </a:rPr>
              <a:t>*</a:t>
            </a:r>
            <a:endParaRPr lang="es-ES" altLang="es-CL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0B738D14-47F5-43BB-B444-D41A2170F319}"/>
                  </a:ext>
                </a:extLst>
              </p:cNvPr>
              <p:cNvSpPr txBox="1"/>
              <p:nvPr/>
            </p:nvSpPr>
            <p:spPr>
              <a:xfrm>
                <a:off x="4114800" y="3049674"/>
                <a:ext cx="219175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𝐸𝐶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0B738D14-47F5-43BB-B444-D41A2170F3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049674"/>
                <a:ext cx="2191754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77492568-1912-4F54-9ACC-D45A4A8439C8}"/>
              </a:ext>
            </a:extLst>
          </p:cNvPr>
          <p:cNvSpPr txBox="1"/>
          <p:nvPr/>
        </p:nvSpPr>
        <p:spPr>
          <a:xfrm>
            <a:off x="3919382" y="2247900"/>
            <a:ext cx="4454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Condición para consumir: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8DA6D-FF89-4E89-B697-8E86C5EDB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Problema: Heterogeneidad de Consumidores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6B5B70-7813-4BA9-9296-8906587FB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012027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>
            <a:extLst>
              <a:ext uri="{FF2B5EF4-FFF2-40B4-BE49-F238E27FC236}">
                <a16:creationId xmlns:a16="http://schemas.microsoft.com/office/drawing/2014/main" id="{CE3D53D3-E549-4B51-B951-3683B8566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CL">
                <a:ea typeface="ＭＳ Ｐゴシック" panose="020B0600070205080204" pitchFamily="34" charset="-128"/>
              </a:rPr>
              <a:t>Monopolio Multi-producto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1" name="Marcador de contenido 2">
                <a:extLst>
                  <a:ext uri="{FF2B5EF4-FFF2-40B4-BE49-F238E27FC236}">
                    <a16:creationId xmlns:a16="http://schemas.microsoft.com/office/drawing/2014/main" id="{33637E85-35B5-405A-B111-C131CCA41410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522288" y="1584325"/>
                <a:ext cx="7935912" cy="4511675"/>
              </a:xfrm>
            </p:spPr>
            <p:txBody>
              <a:bodyPr/>
              <a:lstStyle/>
              <a:p>
                <a:r>
                  <a:rPr lang="es-ES" altLang="es-CL" dirty="0">
                    <a:ea typeface="ＭＳ Ｐゴシック" panose="020B0600070205080204" pitchFamily="34" charset="-128"/>
                  </a:rPr>
                  <a:t>Con una infraestructura común se pueden dar diversos servicios</a:t>
                </a:r>
              </a:p>
              <a:p>
                <a:pPr lvl="1"/>
                <a:r>
                  <a:rPr lang="es-ES" altLang="es-CL" dirty="0">
                    <a:solidFill>
                      <a:schemeClr val="tx2"/>
                    </a:solidFill>
                    <a:ea typeface="ＭＳ Ｐゴシック" panose="020B0600070205080204" pitchFamily="34" charset="-128"/>
                  </a:rPr>
                  <a:t>Distintos servicios</a:t>
                </a:r>
              </a:p>
              <a:p>
                <a:pPr lvl="1"/>
                <a:r>
                  <a:rPr lang="es-ES" altLang="es-CL" dirty="0">
                    <a:solidFill>
                      <a:schemeClr val="tx2"/>
                    </a:solidFill>
                    <a:ea typeface="ＭＳ Ｐゴシック" panose="020B0600070205080204" pitchFamily="34" charset="-128"/>
                  </a:rPr>
                  <a:t>Distintas zonas geográficas</a:t>
                </a:r>
              </a:p>
              <a:p>
                <a:pPr lvl="1"/>
                <a:r>
                  <a:rPr lang="es-ES" altLang="es-CL" dirty="0">
                    <a:solidFill>
                      <a:schemeClr val="tx2"/>
                    </a:solidFill>
                    <a:ea typeface="ＭＳ Ｐゴシック" panose="020B0600070205080204" pitchFamily="34" charset="-128"/>
                  </a:rPr>
                  <a:t>Distintos horarios</a:t>
                </a:r>
              </a:p>
              <a:p>
                <a:pPr lvl="1">
                  <a:buFontTx/>
                  <a:buNone/>
                </a:pPr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r>
                  <a:rPr lang="es-ES" altLang="es-CL" dirty="0" err="1">
                    <a:ea typeface="ＭＳ Ｐゴシック" panose="020B0600070205080204" pitchFamily="34" charset="-128"/>
                  </a:rPr>
                  <a:t>Sub-aditividad</a:t>
                </a:r>
                <a:r>
                  <a:rPr lang="es-ES" altLang="es-CL" dirty="0">
                    <a:ea typeface="ＭＳ Ｐゴシック" panose="020B0600070205080204" pitchFamily="34" charset="-128"/>
                  </a:rPr>
                  <a:t> a nivel de múltiples productos</a:t>
                </a:r>
              </a:p>
              <a:p>
                <a:pPr marL="457200" lvl="1" indent="0">
                  <a:buNone/>
                </a:pPr>
                <a:endParaRPr lang="es-CL" altLang="es-CL" b="0" i="1" dirty="0">
                  <a:latin typeface="Cambria Math" panose="02040503050406030204" pitchFamily="18" charset="0"/>
                  <a:ea typeface="ＭＳ Ｐゴシック" panose="020B0600070205080204" pitchFamily="34" charset="-128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altLang="es-CL" b="0" i="1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𝐶</m:t>
                      </m:r>
                      <m:d>
                        <m:dPr>
                          <m:ctrlPr>
                            <a:rPr lang="es-CL" altLang="es-CL" b="0" i="1" smtClean="0"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</m:ctrlPr>
                            </m:sSubPr>
                            <m:e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altLang="es-CL" b="0" i="1" smtClean="0"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  <m:t>, </m:t>
                          </m:r>
                          <m:sSub>
                            <m:sSubPr>
                              <m:ctrlP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</m:ctrlPr>
                            </m:sSubPr>
                            <m:e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CL" altLang="es-CL" i="1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≤</m:t>
                      </m:r>
                      <m:r>
                        <a:rPr lang="es-CL" altLang="es-CL" b="0" i="1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𝐶</m:t>
                      </m:r>
                      <m:d>
                        <m:dPr>
                          <m:ctrlPr>
                            <a:rPr lang="es-CL" altLang="es-CL" b="0" i="1" smtClean="0"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</m:ctrlPr>
                            </m:sSubPr>
                            <m:e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CL" altLang="es-CL" b="0" i="1" smtClean="0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s-CL" altLang="es-CL" i="1"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𝐶</m:t>
                      </m:r>
                      <m:d>
                        <m:dPr>
                          <m:ctrlPr>
                            <a:rPr lang="es-CL" altLang="es-CL" i="1"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CL" altLang="es-CL" i="1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</m:ctrlPr>
                            </m:sSubPr>
                            <m:e>
                              <m:r>
                                <a:rPr lang="es-CL" altLang="es-CL" i="1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altLang="es-CL" b="0" i="1" smtClean="0"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pPr marL="457200" lvl="1" indent="0">
                  <a:buNone/>
                </a:pPr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pPr marL="0" indent="0">
                  <a:buNone/>
                </a:pPr>
                <a:r>
                  <a:rPr lang="es-ES" altLang="es-CL" dirty="0">
                    <a:ea typeface="ＭＳ Ｐゴシック" panose="020B0600070205080204" pitchFamily="34" charset="-128"/>
                  </a:rPr>
                  <a:t>Ejemplo: 		</a:t>
                </a:r>
                <a14:m>
                  <m:oMath xmlns:m="http://schemas.openxmlformats.org/officeDocument/2006/math"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𝐶</m:t>
                    </m:r>
                    <m:d>
                      <m:dPr>
                        <m:ctrlPr>
                          <a:rPr lang="es-CL" altLang="es-CL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𝑞</m:t>
                            </m:r>
                          </m:e>
                          <m:sub>
                            <m: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1</m:t>
                            </m:r>
                          </m:sub>
                        </m:sSub>
                        <m:r>
                          <a:rPr lang="es-CL" altLang="es-CL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, </m:t>
                        </m:r>
                        <m:sSub>
                          <m:sSubPr>
                            <m:ctrlP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𝑞</m:t>
                            </m:r>
                          </m:e>
                          <m:sub>
                            <m:r>
                              <a:rPr lang="es-CL" altLang="es-CL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𝐹</m:t>
                    </m:r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+</m:t>
                    </m:r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𝑐</m:t>
                    </m:r>
                    <m:sSub>
                      <m:sSubPr>
                        <m:ctrlPr>
                          <a:rPr lang="es-CL" altLang="es-CL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s-CL" altLang="es-CL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𝑞</m:t>
                        </m:r>
                      </m:e>
                      <m:sub>
                        <m:r>
                          <a:rPr lang="es-CL" altLang="es-CL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1</m:t>
                        </m:r>
                      </m:sub>
                    </m:sSub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+</m:t>
                    </m:r>
                    <m:r>
                      <a:rPr lang="es-CL" altLang="es-CL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𝑐</m:t>
                    </m:r>
                    <m:sSub>
                      <m:sSubPr>
                        <m:ctrlPr>
                          <a:rPr lang="es-CL" altLang="es-CL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s-CL" altLang="es-CL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𝑞</m:t>
                        </m:r>
                      </m:e>
                      <m:sub>
                        <m:r>
                          <a:rPr lang="es-CL" altLang="es-CL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2</m:t>
                        </m:r>
                      </m:sub>
                    </m:sSub>
                  </m:oMath>
                </a14:m>
                <a:endParaRPr lang="es-ES" altLang="es-CL" sz="2000" dirty="0">
                  <a:ea typeface="ＭＳ Ｐゴシック" panose="020B0600070205080204" pitchFamily="34" charset="-128"/>
                </a:endParaRPr>
              </a:p>
              <a:p>
                <a:pPr lvl="1">
                  <a:buFontTx/>
                  <a:buNone/>
                </a:pPr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endParaRPr lang="es-ES" altLang="es-CL" dirty="0">
                  <a:ea typeface="ＭＳ Ｐゴシック" panose="020B0600070205080204" pitchFamily="34" charset="-128"/>
                </a:endParaRPr>
              </a:p>
              <a:p>
                <a:endParaRPr lang="es-ES" altLang="es-CL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7891" name="Marcador de contenido 2">
                <a:extLst>
                  <a:ext uri="{FF2B5EF4-FFF2-40B4-BE49-F238E27FC236}">
                    <a16:creationId xmlns:a16="http://schemas.microsoft.com/office/drawing/2014/main" id="{33637E85-35B5-405A-B111-C131CCA414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288" y="1584325"/>
                <a:ext cx="7935912" cy="4511675"/>
              </a:xfrm>
              <a:blipFill>
                <a:blip r:embed="rId2"/>
                <a:stretch>
                  <a:fillRect l="-1229" t="-94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CEDAA-B7B5-4FEC-A751-3460CF2D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Monopolio Natural Normativo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C38BF3E-3E86-47A4-AA53-A407F03948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CL" dirty="0">
                    <a:solidFill>
                      <a:schemeClr val="tx2"/>
                    </a:solidFill>
                  </a:rPr>
                  <a:t>Sub-aditividad de los costos</a:t>
                </a:r>
              </a:p>
              <a:p>
                <a:endParaRPr lang="es-CL" dirty="0"/>
              </a:p>
              <a:p>
                <a:pPr lvl="1"/>
                <a:r>
                  <a:rPr lang="es-CL" dirty="0"/>
                  <a:t>Para un cierto nivel de demanda Q es más eficiente producirlo todo con una empresa a repartir la producción en dos o más empresas.</a:t>
                </a:r>
              </a:p>
              <a:p>
                <a:pPr lvl="1"/>
                <a:endParaRPr lang="es-CL" dirty="0"/>
              </a:p>
              <a:p>
                <a:r>
                  <a:rPr lang="es-CL" dirty="0">
                    <a:solidFill>
                      <a:schemeClr val="tx2"/>
                    </a:solidFill>
                  </a:rPr>
                  <a:t>Ejemplo:</a:t>
                </a:r>
                <a14:m>
                  <m:oMath xmlns:m="http://schemas.openxmlformats.org/officeDocument/2006/math">
                    <m:r>
                      <a:rPr lang="es-CL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a:rPr lang="es-CL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s-CL" dirty="0">
                  <a:solidFill>
                    <a:schemeClr val="tx2"/>
                  </a:solidFill>
                </a:endParaRPr>
              </a:p>
              <a:p>
                <a:pPr marL="0" indent="0">
                  <a:buNone/>
                </a:pPr>
                <a:r>
                  <a:rPr lang="es-CL" dirty="0">
                    <a:solidFill>
                      <a:schemeClr val="tx2"/>
                    </a:solidFill>
                  </a:rPr>
                  <a:t>	</a:t>
                </a:r>
              </a:p>
              <a:p>
                <a:pPr marL="457200" lvl="1" indent="0" algn="ctr">
                  <a:buNone/>
                </a:pPr>
                <a14:m>
                  <m:oMath xmlns:m="http://schemas.openxmlformats.org/officeDocument/2006/math"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s-CL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s-CL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s-CL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a:rPr lang="es-CL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</m:oMath>
                </a14:m>
                <a:r>
                  <a:rPr lang="es-CL" dirty="0"/>
                  <a:t>	</a:t>
                </a:r>
              </a:p>
              <a:p>
                <a:pPr lvl="1"/>
                <a:endParaRPr lang="es-CL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s-CL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s-CL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CL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s-CL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s-CL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CL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C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s-C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CL" dirty="0"/>
              </a:p>
              <a:p>
                <a:pPr marL="457200" lvl="1" indent="0">
                  <a:buNone/>
                </a:pPr>
                <a:endParaRPr lang="es-CL" dirty="0"/>
              </a:p>
              <a:p>
                <a:pPr lvl="1"/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C38BF3E-3E86-47A4-AA53-A407F03948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98" t="-95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2933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ítulo 1">
            <a:extLst>
              <a:ext uri="{FF2B5EF4-FFF2-40B4-BE49-F238E27FC236}">
                <a16:creationId xmlns:a16="http://schemas.microsoft.com/office/drawing/2014/main" id="{B918E97F-4759-4B30-B047-E6A3234B9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14338"/>
            <a:ext cx="7696200" cy="685800"/>
          </a:xfrm>
        </p:spPr>
        <p:txBody>
          <a:bodyPr/>
          <a:lstStyle/>
          <a:p>
            <a:r>
              <a:rPr lang="es-ES" altLang="es-CL" dirty="0">
                <a:ea typeface="ＭＳ Ｐゴシック" panose="020B0600070205080204" pitchFamily="34" charset="-128"/>
              </a:rPr>
              <a:t>Monopolio </a:t>
            </a:r>
            <a:r>
              <a:rPr lang="es-ES" altLang="es-CL" dirty="0" err="1">
                <a:ea typeface="ＭＳ Ｐゴシック" panose="020B0600070205080204" pitchFamily="34" charset="-128"/>
              </a:rPr>
              <a:t>Multiproducto</a:t>
            </a:r>
            <a:endParaRPr lang="es-ES" altLang="es-CL" dirty="0">
              <a:ea typeface="ＭＳ Ｐゴシック" panose="020B0600070205080204" pitchFamily="34" charset="-128"/>
            </a:endParaRPr>
          </a:p>
        </p:txBody>
      </p:sp>
      <p:sp>
        <p:nvSpPr>
          <p:cNvPr id="38915" name="Marcador de contenido 2">
            <a:extLst>
              <a:ext uri="{FF2B5EF4-FFF2-40B4-BE49-F238E27FC236}">
                <a16:creationId xmlns:a16="http://schemas.microsoft.com/office/drawing/2014/main" id="{59B6B66F-11E3-46B0-9B1E-E788FA30CA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2288" y="1449388"/>
            <a:ext cx="7935912" cy="4511675"/>
          </a:xfrm>
        </p:spPr>
        <p:txBody>
          <a:bodyPr/>
          <a:lstStyle/>
          <a:p>
            <a:r>
              <a:rPr lang="es-ES" altLang="es-CL" dirty="0">
                <a:ea typeface="ＭＳ Ｐゴシック" panose="020B0600070205080204" pitchFamily="34" charset="-128"/>
              </a:rPr>
              <a:t>Para regular precios en base al costo, si hay un costo fijo común, ¿Cómo repartirlo entre los distintos servicios?</a:t>
            </a:r>
          </a:p>
          <a:p>
            <a:endParaRPr lang="es-ES" altLang="es-CL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s-ES" altLang="es-CL" dirty="0">
              <a:ea typeface="ＭＳ Ｐゴシック" panose="020B0600070205080204" pitchFamily="34" charset="-128"/>
            </a:endParaRPr>
          </a:p>
          <a:p>
            <a:r>
              <a:rPr lang="es-ES" altLang="es-CL" dirty="0">
                <a:ea typeface="ＭＳ Ｐゴシック" panose="020B0600070205080204" pitchFamily="34" charset="-128"/>
              </a:rPr>
              <a:t>Regulación a costo marginal</a:t>
            </a:r>
          </a:p>
          <a:p>
            <a:endParaRPr lang="es-ES" altLang="es-CL" dirty="0">
              <a:ea typeface="ＭＳ Ｐゴシック" panose="020B0600070205080204" pitchFamily="34" charset="-128"/>
            </a:endParaRPr>
          </a:p>
          <a:p>
            <a:r>
              <a:rPr lang="es-ES" altLang="es-CL" dirty="0">
                <a:ea typeface="ＭＳ Ｐゴシック" panose="020B0600070205080204" pitchFamily="34" charset="-128"/>
              </a:rPr>
              <a:t>Regulación a costo medio</a:t>
            </a:r>
          </a:p>
          <a:p>
            <a:endParaRPr lang="es-ES" altLang="es-CL" dirty="0">
              <a:ea typeface="ＭＳ Ｐゴシック" panose="020B0600070205080204" pitchFamily="34" charset="-128"/>
            </a:endParaRPr>
          </a:p>
          <a:p>
            <a:endParaRPr lang="es-ES" altLang="es-CL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ítulo 1">
            <a:extLst>
              <a:ext uri="{FF2B5EF4-FFF2-40B4-BE49-F238E27FC236}">
                <a16:creationId xmlns:a16="http://schemas.microsoft.com/office/drawing/2014/main" id="{B918E97F-4759-4B30-B047-E6A3234B9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14338"/>
            <a:ext cx="7696200" cy="685800"/>
          </a:xfrm>
        </p:spPr>
        <p:txBody>
          <a:bodyPr/>
          <a:lstStyle/>
          <a:p>
            <a:r>
              <a:rPr lang="es-ES" altLang="es-CL" dirty="0">
                <a:ea typeface="ＭＳ Ｐゴシック" panose="020B0600070205080204" pitchFamily="34" charset="-128"/>
              </a:rPr>
              <a:t>Regulación Monopolio </a:t>
            </a:r>
            <a:r>
              <a:rPr lang="es-ES" altLang="es-CL" dirty="0" err="1">
                <a:ea typeface="ＭＳ Ｐゴシック" panose="020B0600070205080204" pitchFamily="34" charset="-128"/>
              </a:rPr>
              <a:t>Multiproducto</a:t>
            </a:r>
            <a:endParaRPr lang="es-ES" altLang="es-CL" dirty="0">
              <a:ea typeface="ＭＳ Ｐゴシック" panose="020B0600070205080204" pitchFamily="34" charset="-128"/>
            </a:endParaRPr>
          </a:p>
        </p:txBody>
      </p:sp>
      <p:sp>
        <p:nvSpPr>
          <p:cNvPr id="38915" name="Marcador de contenido 2">
            <a:extLst>
              <a:ext uri="{FF2B5EF4-FFF2-40B4-BE49-F238E27FC236}">
                <a16:creationId xmlns:a16="http://schemas.microsoft.com/office/drawing/2014/main" id="{59B6B66F-11E3-46B0-9B1E-E788FA30CA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5155" y="1228588"/>
            <a:ext cx="8026660" cy="3612183"/>
          </a:xfrm>
        </p:spPr>
        <p:txBody>
          <a:bodyPr/>
          <a:lstStyle/>
          <a:p>
            <a:endParaRPr lang="es-ES" altLang="es-CL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08917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>
            <a:extLst>
              <a:ext uri="{FF2B5EF4-FFF2-40B4-BE49-F238E27FC236}">
                <a16:creationId xmlns:a16="http://schemas.microsoft.com/office/drawing/2014/main" id="{C595F6FE-DCFC-4E8F-B048-ECC67F53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CL"/>
              <a:t>Precios Ramsey</a:t>
            </a:r>
          </a:p>
        </p:txBody>
      </p:sp>
      <p:cxnSp>
        <p:nvCxnSpPr>
          <p:cNvPr id="19458" name="Conector recto de flecha 4">
            <a:extLst>
              <a:ext uri="{FF2B5EF4-FFF2-40B4-BE49-F238E27FC236}">
                <a16:creationId xmlns:a16="http://schemas.microsoft.com/office/drawing/2014/main" id="{D86791B4-21AD-4DC8-A7FC-EF7796922F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2163" y="5815013"/>
            <a:ext cx="66595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59" name="Conector recto de flecha 6">
            <a:extLst>
              <a:ext uri="{FF2B5EF4-FFF2-40B4-BE49-F238E27FC236}">
                <a16:creationId xmlns:a16="http://schemas.microsoft.com/office/drawing/2014/main" id="{790F1B07-CFCB-4A7D-8E88-5E447FFAF37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2163" y="1989138"/>
            <a:ext cx="0" cy="38258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460" name="Elipse 7">
            <a:extLst>
              <a:ext uri="{FF2B5EF4-FFF2-40B4-BE49-F238E27FC236}">
                <a16:creationId xmlns:a16="http://schemas.microsoft.com/office/drawing/2014/main" id="{BA1B70DA-0413-44DC-B7C0-85C782652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3279775"/>
            <a:ext cx="1800225" cy="7794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61" name="Elipse 8">
            <a:extLst>
              <a:ext uri="{FF2B5EF4-FFF2-40B4-BE49-F238E27FC236}">
                <a16:creationId xmlns:a16="http://schemas.microsoft.com/office/drawing/2014/main" id="{CBC19882-15E1-4B84-A7C5-D57B753A9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288" y="3159125"/>
            <a:ext cx="2717800" cy="10620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62" name="Elipse 9">
            <a:extLst>
              <a:ext uri="{FF2B5EF4-FFF2-40B4-BE49-F238E27FC236}">
                <a16:creationId xmlns:a16="http://schemas.microsoft.com/office/drawing/2014/main" id="{2D48E0EC-9208-43FB-9C4A-DAE5CAB76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950" y="2933700"/>
            <a:ext cx="3303588" cy="157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63" name="Elipse 10">
            <a:extLst>
              <a:ext uri="{FF2B5EF4-FFF2-40B4-BE49-F238E27FC236}">
                <a16:creationId xmlns:a16="http://schemas.microsoft.com/office/drawing/2014/main" id="{91F5D32F-7857-4184-B5A1-4F366EFB1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2619375"/>
            <a:ext cx="4051300" cy="2249488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64" name="Elipse 11">
            <a:extLst>
              <a:ext uri="{FF2B5EF4-FFF2-40B4-BE49-F238E27FC236}">
                <a16:creationId xmlns:a16="http://schemas.microsoft.com/office/drawing/2014/main" id="{044147C7-8619-4976-B45A-6465398EF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2303463"/>
            <a:ext cx="4859338" cy="28352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cxnSp>
        <p:nvCxnSpPr>
          <p:cNvPr id="19465" name="Conector recto 13">
            <a:extLst>
              <a:ext uri="{FF2B5EF4-FFF2-40B4-BE49-F238E27FC236}">
                <a16:creationId xmlns:a16="http://schemas.microsoft.com/office/drawing/2014/main" id="{354D50A4-4553-4C94-9133-2AA64F784E3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2250" y="3654425"/>
            <a:ext cx="44450" cy="2114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</p:spPr>
      </p:cxnSp>
      <p:cxnSp>
        <p:nvCxnSpPr>
          <p:cNvPr id="19466" name="Conector recto 22">
            <a:extLst>
              <a:ext uri="{FF2B5EF4-FFF2-40B4-BE49-F238E27FC236}">
                <a16:creationId xmlns:a16="http://schemas.microsoft.com/office/drawing/2014/main" id="{D532F8CD-3171-4649-8785-C04D5AAC298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92163" y="3654425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</p:spPr>
      </p:cxnSp>
      <p:sp>
        <p:nvSpPr>
          <p:cNvPr id="19467" name="CuadroTexto 23">
            <a:extLst>
              <a:ext uri="{FF2B5EF4-FFF2-40B4-BE49-F238E27FC236}">
                <a16:creationId xmlns:a16="http://schemas.microsoft.com/office/drawing/2014/main" id="{99CA56F7-E720-461C-A59D-5BD59B7AA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7275" y="5634038"/>
            <a:ext cx="539750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P</a:t>
            </a:r>
            <a:r>
              <a:rPr lang="es-ES" altLang="es-CL" sz="2000" b="1" baseline="-25000"/>
              <a:t>1</a:t>
            </a:r>
            <a:endParaRPr lang="es-ES" altLang="es-CL" sz="2000" b="1"/>
          </a:p>
        </p:txBody>
      </p:sp>
      <p:sp>
        <p:nvSpPr>
          <p:cNvPr id="19468" name="CuadroTexto 25">
            <a:extLst>
              <a:ext uri="{FF2B5EF4-FFF2-40B4-BE49-F238E27FC236}">
                <a16:creationId xmlns:a16="http://schemas.microsoft.com/office/drawing/2014/main" id="{735D4DE3-3111-41EA-A99F-557433453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3" y="1584325"/>
            <a:ext cx="5397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P</a:t>
            </a:r>
            <a:r>
              <a:rPr lang="es-ES" altLang="es-CL" sz="2000" b="1" baseline="-25000"/>
              <a:t>2</a:t>
            </a:r>
            <a:endParaRPr lang="es-ES" altLang="es-CL" sz="2000" b="1"/>
          </a:p>
        </p:txBody>
      </p:sp>
      <p:sp>
        <p:nvSpPr>
          <p:cNvPr id="19469" name="CuadroTexto 27">
            <a:extLst>
              <a:ext uri="{FF2B5EF4-FFF2-40B4-BE49-F238E27FC236}">
                <a16:creationId xmlns:a16="http://schemas.microsoft.com/office/drawing/2014/main" id="{0FC26077-1201-4274-83CD-41D37E4A9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6213" y="3338513"/>
            <a:ext cx="40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/>
              <a:t>M</a:t>
            </a:r>
          </a:p>
        </p:txBody>
      </p:sp>
      <p:sp>
        <p:nvSpPr>
          <p:cNvPr id="19470" name="Elipse 30">
            <a:extLst>
              <a:ext uri="{FF2B5EF4-FFF2-40B4-BE49-F238E27FC236}">
                <a16:creationId xmlns:a16="http://schemas.microsoft.com/office/drawing/2014/main" id="{CDA7688E-B59C-4294-94E2-8EFC59FCE82F}"/>
              </a:ext>
            </a:extLst>
          </p:cNvPr>
          <p:cNvSpPr>
            <a:spLocks noChangeArrowheads="1"/>
          </p:cNvSpPr>
          <p:nvPr/>
        </p:nvSpPr>
        <p:spPr bwMode="auto">
          <a:xfrm rot="-5651358">
            <a:off x="1143794" y="4280694"/>
            <a:ext cx="1225550" cy="1033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71" name="Elipse 31">
            <a:extLst>
              <a:ext uri="{FF2B5EF4-FFF2-40B4-BE49-F238E27FC236}">
                <a16:creationId xmlns:a16="http://schemas.microsoft.com/office/drawing/2014/main" id="{48DCB018-9475-4375-8433-420D772A8D8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916782" y="4144168"/>
            <a:ext cx="1670050" cy="12303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cxnSp>
        <p:nvCxnSpPr>
          <p:cNvPr id="19472" name="Conector recto 35">
            <a:extLst>
              <a:ext uri="{FF2B5EF4-FFF2-40B4-BE49-F238E27FC236}">
                <a16:creationId xmlns:a16="http://schemas.microsoft.com/office/drawing/2014/main" id="{97979DC0-E583-4CF1-BFFE-F603B2BF601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36725" y="4868863"/>
            <a:ext cx="0" cy="9461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</p:spPr>
      </p:cxnSp>
      <p:cxnSp>
        <p:nvCxnSpPr>
          <p:cNvPr id="19473" name="Conector recto 36">
            <a:extLst>
              <a:ext uri="{FF2B5EF4-FFF2-40B4-BE49-F238E27FC236}">
                <a16:creationId xmlns:a16="http://schemas.microsoft.com/office/drawing/2014/main" id="{09C305A2-CC4D-426E-A0C1-DFCDC14BABE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92163" y="4868863"/>
            <a:ext cx="9001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</p:spPr>
      </p:cxnSp>
      <p:sp>
        <p:nvSpPr>
          <p:cNvPr id="19474" name="CuadroTexto 38">
            <a:extLst>
              <a:ext uri="{FF2B5EF4-FFF2-40B4-BE49-F238E27FC236}">
                <a16:creationId xmlns:a16="http://schemas.microsoft.com/office/drawing/2014/main" id="{F97BD133-FBFD-4A4D-B54E-8B9DD5780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4559300"/>
            <a:ext cx="404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/>
              <a:t>C</a:t>
            </a:r>
          </a:p>
        </p:txBody>
      </p:sp>
      <p:sp>
        <p:nvSpPr>
          <p:cNvPr id="19475" name="Elipse 39">
            <a:extLst>
              <a:ext uri="{FF2B5EF4-FFF2-40B4-BE49-F238E27FC236}">
                <a16:creationId xmlns:a16="http://schemas.microsoft.com/office/drawing/2014/main" id="{D6D5F5A8-F8F7-4B44-AC04-E6C63BF56932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66737" y="3924301"/>
            <a:ext cx="2339975" cy="16192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76" name="CuadroTexto 40">
            <a:extLst>
              <a:ext uri="{FF2B5EF4-FFF2-40B4-BE49-F238E27FC236}">
                <a16:creationId xmlns:a16="http://schemas.microsoft.com/office/drawing/2014/main" id="{13008A3F-B0E8-4AD4-89EB-C2727ECC9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13" y="5815013"/>
            <a:ext cx="719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P</a:t>
            </a:r>
            <a:r>
              <a:rPr lang="es-ES" altLang="es-CL" sz="2000" b="1" baseline="-25000"/>
              <a:t>1</a:t>
            </a:r>
            <a:r>
              <a:rPr lang="es-ES" altLang="es-CL" sz="2000" b="1" baseline="30000"/>
              <a:t>M</a:t>
            </a:r>
            <a:endParaRPr lang="es-ES" altLang="es-CL" sz="2000" b="1"/>
          </a:p>
        </p:txBody>
      </p:sp>
      <p:sp>
        <p:nvSpPr>
          <p:cNvPr id="19477" name="CuadroTexto 41">
            <a:extLst>
              <a:ext uri="{FF2B5EF4-FFF2-40B4-BE49-F238E27FC236}">
                <a16:creationId xmlns:a16="http://schemas.microsoft.com/office/drawing/2014/main" id="{FADB2033-8ADA-4F16-9058-D11648303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5815013"/>
            <a:ext cx="719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C</a:t>
            </a:r>
            <a:r>
              <a:rPr lang="es-ES" altLang="es-CL" sz="2000" b="1" baseline="-25000"/>
              <a:t>1</a:t>
            </a:r>
            <a:endParaRPr lang="es-ES" altLang="es-CL" sz="2000" b="1"/>
          </a:p>
        </p:txBody>
      </p:sp>
      <p:sp>
        <p:nvSpPr>
          <p:cNvPr id="19478" name="CuadroTexto 42">
            <a:extLst>
              <a:ext uri="{FF2B5EF4-FFF2-40B4-BE49-F238E27FC236}">
                <a16:creationId xmlns:a16="http://schemas.microsoft.com/office/drawing/2014/main" id="{3498CAD3-3854-4978-A82B-A39AFC474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4598988"/>
            <a:ext cx="72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C</a:t>
            </a:r>
            <a:r>
              <a:rPr lang="es-ES" altLang="es-CL" sz="2000" b="1" baseline="-25000"/>
              <a:t>2</a:t>
            </a:r>
            <a:endParaRPr lang="es-ES" altLang="es-CL" sz="2000" b="1"/>
          </a:p>
        </p:txBody>
      </p:sp>
      <p:sp>
        <p:nvSpPr>
          <p:cNvPr id="19479" name="CuadroTexto 44">
            <a:extLst>
              <a:ext uri="{FF2B5EF4-FFF2-40B4-BE49-F238E27FC236}">
                <a16:creationId xmlns:a16="http://schemas.microsoft.com/office/drawing/2014/main" id="{D5755842-7D7F-4CF0-981F-5A78A7F8D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3384550"/>
            <a:ext cx="719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 b="1"/>
              <a:t>P</a:t>
            </a:r>
            <a:r>
              <a:rPr lang="es-ES" altLang="es-CL" sz="2000" b="1" baseline="-25000"/>
              <a:t>2</a:t>
            </a:r>
            <a:r>
              <a:rPr lang="es-ES" altLang="es-CL" sz="2000" b="1" baseline="30000"/>
              <a:t>M</a:t>
            </a:r>
            <a:endParaRPr lang="es-ES" altLang="es-CL" sz="2000" b="1"/>
          </a:p>
        </p:txBody>
      </p:sp>
      <p:cxnSp>
        <p:nvCxnSpPr>
          <p:cNvPr id="19480" name="Conector recto de flecha 46">
            <a:extLst>
              <a:ext uri="{FF2B5EF4-FFF2-40B4-BE49-F238E27FC236}">
                <a16:creationId xmlns:a16="http://schemas.microsoft.com/office/drawing/2014/main" id="{F84B1AC4-A932-4C7C-804D-F54678B3C92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51163" y="4059238"/>
            <a:ext cx="541337" cy="4953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9481" name="Conector recto de flecha 47">
            <a:extLst>
              <a:ext uri="{FF2B5EF4-FFF2-40B4-BE49-F238E27FC236}">
                <a16:creationId xmlns:a16="http://schemas.microsoft.com/office/drawing/2014/main" id="{EBE36AFD-D109-4A1F-A4C3-A7828D7FF35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202238" y="4329113"/>
            <a:ext cx="539750" cy="6302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9482" name="Elipse 52">
            <a:extLst>
              <a:ext uri="{FF2B5EF4-FFF2-40B4-BE49-F238E27FC236}">
                <a16:creationId xmlns:a16="http://schemas.microsoft.com/office/drawing/2014/main" id="{8424AC21-D630-41F6-B5B1-A49B0AB13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1989138"/>
            <a:ext cx="6165850" cy="3509962"/>
          </a:xfrm>
          <a:prstGeom prst="ellipse">
            <a:avLst/>
          </a:prstGeom>
          <a:noFill/>
          <a:ln w="3175">
            <a:solidFill>
              <a:srgbClr val="0066FF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endParaRPr lang="es-ES" altLang="es-CL"/>
          </a:p>
        </p:txBody>
      </p:sp>
      <p:sp>
        <p:nvSpPr>
          <p:cNvPr id="19483" name="CuadroTexto 54">
            <a:extLst>
              <a:ext uri="{FF2B5EF4-FFF2-40B4-BE49-F238E27FC236}">
                <a16:creationId xmlns:a16="http://schemas.microsoft.com/office/drawing/2014/main" id="{AB4EF0FF-832F-4733-9090-4BE657EDF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350" y="4824413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>
                <a:latin typeface="Times New Roman" panose="02020603050405020304" pitchFamily="18" charset="0"/>
                <a:ea typeface="Lucida Grande" charset="0"/>
              </a:rPr>
              <a:t>Π = - F</a:t>
            </a:r>
            <a:endParaRPr lang="es-ES" altLang="es-CL" sz="2000">
              <a:latin typeface="Times New Roman" panose="02020603050405020304" pitchFamily="18" charset="0"/>
              <a:ea typeface="Lucida Grande" charset="0"/>
              <a:cs typeface="Times New Roman" panose="02020603050405020304" pitchFamily="18" charset="0"/>
            </a:endParaRPr>
          </a:p>
        </p:txBody>
      </p:sp>
      <p:sp>
        <p:nvSpPr>
          <p:cNvPr id="19484" name="CuadroTexto 55">
            <a:extLst>
              <a:ext uri="{FF2B5EF4-FFF2-40B4-BE49-F238E27FC236}">
                <a16:creationId xmlns:a16="http://schemas.microsoft.com/office/drawing/2014/main" id="{C8F68AE4-BF37-4A50-96A3-5DE1BB49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4019550"/>
            <a:ext cx="1081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" altLang="es-CL" sz="2000">
                <a:latin typeface="Times New Roman" panose="02020603050405020304" pitchFamily="18" charset="0"/>
                <a:ea typeface="Lucida Grande" charset="0"/>
              </a:rPr>
              <a:t>Π = 0</a:t>
            </a:r>
            <a:endParaRPr lang="es-ES" altLang="es-CL" sz="2000">
              <a:latin typeface="Times New Roman" panose="02020603050405020304" pitchFamily="18" charset="0"/>
              <a:ea typeface="Lucida Grande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B1ABC-AE46-40CD-A3CD-967B714B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78650"/>
            <a:ext cx="7696200" cy="685800"/>
          </a:xfrm>
        </p:spPr>
        <p:txBody>
          <a:bodyPr/>
          <a:lstStyle/>
          <a:p>
            <a:r>
              <a:rPr lang="es-CL" dirty="0"/>
              <a:t>Monopolio Natural Normativo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5C169D0-78AD-4A4B-9F6A-CDEFA9BA46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56565" y="1358770"/>
                <a:ext cx="8010889" cy="477053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s-CL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CL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s-C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CL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CL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CL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es-CL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CL" dirty="0"/>
              </a:p>
              <a:p>
                <a:r>
                  <a:rPr lang="es-CL" dirty="0"/>
                  <a:t>Definición de Monopolio Natural depende del tamaño del mercado</a:t>
                </a:r>
              </a:p>
              <a:p>
                <a:endParaRPr lang="es-CL" dirty="0"/>
              </a:p>
              <a:p>
                <a:r>
                  <a:rPr lang="es-CL" dirty="0"/>
                  <a:t>Casos:</a:t>
                </a:r>
              </a:p>
              <a:p>
                <a:pPr lvl="1"/>
                <a:r>
                  <a:rPr lang="es-CL" dirty="0"/>
                  <a:t>Generación Eléctrica</a:t>
                </a:r>
              </a:p>
              <a:p>
                <a:pPr lvl="1"/>
                <a:r>
                  <a:rPr lang="es-CL" dirty="0"/>
                  <a:t>Telecomunicaciones (Cable, Internet fija?)</a:t>
                </a:r>
              </a:p>
              <a:p>
                <a:pPr lvl="1"/>
                <a:r>
                  <a:rPr lang="es-CL" dirty="0"/>
                  <a:t>Fondos de inversión?</a:t>
                </a:r>
              </a:p>
              <a:p>
                <a:endParaRPr lang="es-CL" dirty="0"/>
              </a:p>
              <a:p>
                <a:r>
                  <a:rPr lang="es-CL" dirty="0"/>
                  <a:t>Relación entre </a:t>
                </a:r>
                <a:r>
                  <a:rPr lang="es-CL" dirty="0">
                    <a:solidFill>
                      <a:schemeClr val="tx2"/>
                    </a:solidFill>
                  </a:rPr>
                  <a:t>monopolio natural </a:t>
                </a:r>
                <a:r>
                  <a:rPr lang="es-CL" dirty="0"/>
                  <a:t>y </a:t>
                </a:r>
                <a:r>
                  <a:rPr lang="es-CL" dirty="0">
                    <a:solidFill>
                      <a:schemeClr val="tx2"/>
                    </a:solidFill>
                  </a:rPr>
                  <a:t>economías de escala</a:t>
                </a:r>
                <a:r>
                  <a:rPr lang="es-CL" dirty="0"/>
                  <a:t>.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5C169D0-78AD-4A4B-9F6A-CDEFA9BA46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6565" y="1358770"/>
                <a:ext cx="8010889" cy="4770530"/>
              </a:xfrm>
              <a:blipFill>
                <a:blip r:embed="rId2"/>
                <a:stretch>
                  <a:fillRect l="-1065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6608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3A4A55E-15B9-4839-B567-8E39781CC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476250"/>
            <a:ext cx="8637588" cy="762000"/>
          </a:xfrm>
        </p:spPr>
        <p:txBody>
          <a:bodyPr/>
          <a:lstStyle/>
          <a:p>
            <a:pPr marL="838200" indent="-838200"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es-ES_tradnl" altLang="es-CL" sz="3200" b="1" dirty="0"/>
              <a:t>Monopolio natural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85417BF8-ACCF-42A7-A0DA-5E229F686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35125"/>
            <a:ext cx="108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_tradnl" altLang="es-CL" sz="2000">
                <a:solidFill>
                  <a:schemeClr val="tx1"/>
                </a:solidFill>
                <a:latin typeface="Times New Roman" panose="02020603050405020304" pitchFamily="18" charset="0"/>
              </a:rPr>
              <a:t>$/unidad</a:t>
            </a:r>
          </a:p>
        </p:txBody>
      </p:sp>
      <p:grpSp>
        <p:nvGrpSpPr>
          <p:cNvPr id="17412" name="Group 21">
            <a:extLst>
              <a:ext uri="{FF2B5EF4-FFF2-40B4-BE49-F238E27FC236}">
                <a16:creationId xmlns:a16="http://schemas.microsoft.com/office/drawing/2014/main" id="{BBAC17BF-EAEB-47F9-8535-4ABAFA941187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787525"/>
            <a:ext cx="8599488" cy="4864100"/>
            <a:chOff x="144" y="1126"/>
            <a:chExt cx="5417" cy="3064"/>
          </a:xfrm>
        </p:grpSpPr>
        <p:sp>
          <p:nvSpPr>
            <p:cNvPr id="17413" name="Line 3">
              <a:extLst>
                <a:ext uri="{FF2B5EF4-FFF2-40B4-BE49-F238E27FC236}">
                  <a16:creationId xmlns:a16="http://schemas.microsoft.com/office/drawing/2014/main" id="{BBF6064D-F299-4767-888A-D862F3AA36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8" y="1126"/>
              <a:ext cx="0" cy="25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14" name="Line 4">
              <a:extLst>
                <a:ext uri="{FF2B5EF4-FFF2-40B4-BE49-F238E27FC236}">
                  <a16:creationId xmlns:a16="http://schemas.microsoft.com/office/drawing/2014/main" id="{FB6DBC39-A658-4880-A848-7404D3033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3718"/>
              <a:ext cx="4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15" name="Text Box 6">
              <a:extLst>
                <a:ext uri="{FF2B5EF4-FFF2-40B4-BE49-F238E27FC236}">
                  <a16:creationId xmlns:a16="http://schemas.microsoft.com/office/drawing/2014/main" id="{E5B304EC-3F74-477A-89EB-1BFCC9E62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6" y="3696"/>
              <a:ext cx="8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Producción</a:t>
              </a:r>
            </a:p>
          </p:txBody>
        </p:sp>
        <p:sp>
          <p:nvSpPr>
            <p:cNvPr id="17416" name="Line 7">
              <a:extLst>
                <a:ext uri="{FF2B5EF4-FFF2-40B4-BE49-F238E27FC236}">
                  <a16:creationId xmlns:a16="http://schemas.microsoft.com/office/drawing/2014/main" id="{FB1C0BAE-B2D7-4EA2-8402-266F87CE9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1414"/>
              <a:ext cx="892" cy="7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17" name="Text Box 8">
              <a:extLst>
                <a:ext uri="{FF2B5EF4-FFF2-40B4-BE49-F238E27FC236}">
                  <a16:creationId xmlns:a16="http://schemas.microsoft.com/office/drawing/2014/main" id="{8F6C22C0-F8BC-44EA-A941-20092C848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2" y="1248"/>
              <a:ext cx="257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Costos medios ($/m</a:t>
              </a:r>
              <a:r>
                <a:rPr lang="es-ES_tradnl" altLang="es-CL" sz="2000" baseline="30000">
                  <a:solidFill>
                    <a:schemeClr val="tx1"/>
                  </a:solidFill>
                  <a:latin typeface="Times New Roman" panose="02020603050405020304" pitchFamily="18" charset="0"/>
                </a:rPr>
                <a:t>3</a:t>
              </a:r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) de una empresa</a:t>
              </a:r>
            </a:p>
          </p:txBody>
        </p:sp>
        <p:sp>
          <p:nvSpPr>
            <p:cNvPr id="17418" name="Freeform 9">
              <a:extLst>
                <a:ext uri="{FF2B5EF4-FFF2-40B4-BE49-F238E27FC236}">
                  <a16:creationId xmlns:a16="http://schemas.microsoft.com/office/drawing/2014/main" id="{F47A19F4-A219-4933-8CC6-73D3AA826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1584"/>
              <a:ext cx="3888" cy="1376"/>
            </a:xfrm>
            <a:custGeom>
              <a:avLst/>
              <a:gdLst>
                <a:gd name="T0" fmla="*/ 0 w 2832"/>
                <a:gd name="T1" fmla="*/ 0 h 1376"/>
                <a:gd name="T2" fmla="*/ 1356 w 2832"/>
                <a:gd name="T3" fmla="*/ 1344 h 1376"/>
                <a:gd name="T4" fmla="*/ 5338 w 2832"/>
                <a:gd name="T5" fmla="*/ 192 h 1376"/>
                <a:gd name="T6" fmla="*/ 0 60000 65536"/>
                <a:gd name="T7" fmla="*/ 0 60000 65536"/>
                <a:gd name="T8" fmla="*/ 0 60000 65536"/>
                <a:gd name="T9" fmla="*/ 0 w 2832"/>
                <a:gd name="T10" fmla="*/ 0 h 1376"/>
                <a:gd name="T11" fmla="*/ 2832 w 2832"/>
                <a:gd name="T12" fmla="*/ 1376 h 13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2" h="1376">
                  <a:moveTo>
                    <a:pt x="0" y="0"/>
                  </a:moveTo>
                  <a:cubicBezTo>
                    <a:pt x="124" y="656"/>
                    <a:pt x="248" y="1312"/>
                    <a:pt x="720" y="1344"/>
                  </a:cubicBezTo>
                  <a:cubicBezTo>
                    <a:pt x="1192" y="1376"/>
                    <a:pt x="2012" y="784"/>
                    <a:pt x="2832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19" name="Freeform 10">
              <a:extLst>
                <a:ext uri="{FF2B5EF4-FFF2-40B4-BE49-F238E27FC236}">
                  <a16:creationId xmlns:a16="http://schemas.microsoft.com/office/drawing/2014/main" id="{CB807702-0B47-4466-8808-4FD124243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584"/>
              <a:ext cx="3312" cy="1424"/>
            </a:xfrm>
            <a:custGeom>
              <a:avLst/>
              <a:gdLst>
                <a:gd name="T0" fmla="*/ 0 w 3312"/>
                <a:gd name="T1" fmla="*/ 0 h 1424"/>
                <a:gd name="T2" fmla="*/ 666 w 3312"/>
                <a:gd name="T3" fmla="*/ 827 h 1424"/>
                <a:gd name="T4" fmla="*/ 1744 w 3312"/>
                <a:gd name="T5" fmla="*/ 1371 h 1424"/>
                <a:gd name="T6" fmla="*/ 3312 w 3312"/>
                <a:gd name="T7" fmla="*/ 1148 h 14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12"/>
                <a:gd name="T13" fmla="*/ 0 h 1424"/>
                <a:gd name="T14" fmla="*/ 3312 w 3312"/>
                <a:gd name="T15" fmla="*/ 1424 h 14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12" h="1424">
                  <a:moveTo>
                    <a:pt x="0" y="0"/>
                  </a:moveTo>
                  <a:cubicBezTo>
                    <a:pt x="111" y="138"/>
                    <a:pt x="375" y="599"/>
                    <a:pt x="666" y="827"/>
                  </a:cubicBezTo>
                  <a:cubicBezTo>
                    <a:pt x="957" y="1055"/>
                    <a:pt x="1303" y="1318"/>
                    <a:pt x="1744" y="1371"/>
                  </a:cubicBezTo>
                  <a:cubicBezTo>
                    <a:pt x="2185" y="1424"/>
                    <a:pt x="2985" y="1194"/>
                    <a:pt x="3312" y="11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0" name="Line 11">
              <a:extLst>
                <a:ext uri="{FF2B5EF4-FFF2-40B4-BE49-F238E27FC236}">
                  <a16:creationId xmlns:a16="http://schemas.microsoft.com/office/drawing/2014/main" id="{A33E818E-E001-408B-8053-B25D395AD8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2448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1" name="Text Box 12">
              <a:extLst>
                <a:ext uri="{FF2B5EF4-FFF2-40B4-BE49-F238E27FC236}">
                  <a16:creationId xmlns:a16="http://schemas.microsoft.com/office/drawing/2014/main" id="{CF8DC38D-82B5-4007-819C-13971E5E3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6" y="1968"/>
              <a:ext cx="1175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Costos medios</a:t>
              </a:r>
            </a:p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de dos empresas</a:t>
              </a:r>
            </a:p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idénticas</a:t>
              </a:r>
            </a:p>
          </p:txBody>
        </p:sp>
        <p:sp>
          <p:nvSpPr>
            <p:cNvPr id="17422" name="Line 13">
              <a:extLst>
                <a:ext uri="{FF2B5EF4-FFF2-40B4-BE49-F238E27FC236}">
                  <a16:creationId xmlns:a16="http://schemas.microsoft.com/office/drawing/2014/main" id="{BDCBBD11-95D3-48BD-A417-049954638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448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3" name="Line 14">
              <a:extLst>
                <a:ext uri="{FF2B5EF4-FFF2-40B4-BE49-F238E27FC236}">
                  <a16:creationId xmlns:a16="http://schemas.microsoft.com/office/drawing/2014/main" id="{F9994E0E-2176-443B-8C2A-76DF14AEB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0" y="2928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4" name="Line 15">
              <a:extLst>
                <a:ext uri="{FF2B5EF4-FFF2-40B4-BE49-F238E27FC236}">
                  <a16:creationId xmlns:a16="http://schemas.microsoft.com/office/drawing/2014/main" id="{6C77EE42-EB29-46F9-AE1A-94E1C5CD84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8" y="244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5" name="Line 16">
              <a:extLst>
                <a:ext uri="{FF2B5EF4-FFF2-40B4-BE49-F238E27FC236}">
                  <a16:creationId xmlns:a16="http://schemas.microsoft.com/office/drawing/2014/main" id="{6EC73247-99FA-48DF-9933-D2BB2DBD5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448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7426" name="Text Box 17">
              <a:extLst>
                <a:ext uri="{FF2B5EF4-FFF2-40B4-BE49-F238E27FC236}">
                  <a16:creationId xmlns:a16="http://schemas.microsoft.com/office/drawing/2014/main" id="{2BF5B267-21F2-4030-972F-2794EE93C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3744"/>
              <a:ext cx="31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2Q</a:t>
              </a:r>
            </a:p>
          </p:txBody>
        </p:sp>
        <p:sp>
          <p:nvSpPr>
            <p:cNvPr id="17427" name="Text Box 18">
              <a:extLst>
                <a:ext uri="{FF2B5EF4-FFF2-40B4-BE49-F238E27FC236}">
                  <a16:creationId xmlns:a16="http://schemas.microsoft.com/office/drawing/2014/main" id="{1E96787D-311B-4709-AFE6-A7ADFBE22D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784"/>
              <a:ext cx="47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Cme</a:t>
              </a:r>
              <a:r>
                <a:rPr lang="es-ES_tradnl" altLang="es-CL" sz="2000" baseline="-25000">
                  <a:solidFill>
                    <a:schemeClr val="tx1"/>
                  </a:solidFill>
                  <a:latin typeface="Times New Roman" panose="02020603050405020304" pitchFamily="18" charset="0"/>
                </a:rPr>
                <a:t>1</a:t>
              </a:r>
              <a:endParaRPr lang="es-ES_tradnl" altLang="es-CL" sz="20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428" name="Text Box 19">
              <a:extLst>
                <a:ext uri="{FF2B5EF4-FFF2-40B4-BE49-F238E27FC236}">
                  <a16:creationId xmlns:a16="http://schemas.microsoft.com/office/drawing/2014/main" id="{D92806ED-E740-4FFC-AA01-64E81A85EE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282"/>
              <a:ext cx="47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Cme</a:t>
              </a:r>
              <a:r>
                <a:rPr lang="es-ES_tradnl" altLang="es-CL" sz="2000" baseline="-25000"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  <a:endParaRPr lang="es-ES_tradnl" altLang="es-CL" sz="20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429" name="Text Box 20">
              <a:extLst>
                <a:ext uri="{FF2B5EF4-FFF2-40B4-BE49-F238E27FC236}">
                  <a16:creationId xmlns:a16="http://schemas.microsoft.com/office/drawing/2014/main" id="{70E5947D-906E-479A-ABD7-BC3C10A3D4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744"/>
              <a:ext cx="2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>
                  <a:solidFill>
                    <a:schemeClr val="tx1"/>
                  </a:solidFill>
                  <a:latin typeface="Times New Roman" panose="02020603050405020304" pitchFamily="18" charset="0"/>
                </a:rPr>
                <a:t>Q</a:t>
              </a:r>
            </a:p>
            <a:p>
              <a:endParaRPr lang="es-ES_tradnl" altLang="es-CL" sz="20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0DA4CCE-85CA-49CF-A238-255111A80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98630"/>
            <a:ext cx="8637588" cy="762000"/>
          </a:xfrm>
        </p:spPr>
        <p:txBody>
          <a:bodyPr/>
          <a:lstStyle/>
          <a:p>
            <a:pPr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es-ES_tradnl" altLang="es-CL" sz="2800" dirty="0"/>
              <a:t>Relación entre Economías de Escala y Monopolio Natural</a:t>
            </a:r>
          </a:p>
        </p:txBody>
      </p:sp>
      <p:sp>
        <p:nvSpPr>
          <p:cNvPr id="18435" name="Text Box 11">
            <a:extLst>
              <a:ext uri="{FF2B5EF4-FFF2-40B4-BE49-F238E27FC236}">
                <a16:creationId xmlns:a16="http://schemas.microsoft.com/office/drawing/2014/main" id="{8DF84716-884C-418B-89AE-FF62A93B7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3270" y="3518653"/>
            <a:ext cx="261143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_tradnl" altLang="es-CL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Costos medios</a:t>
            </a:r>
          </a:p>
          <a:p>
            <a:r>
              <a:rPr lang="es-ES_tradnl" altLang="es-CL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de dos empresas</a:t>
            </a:r>
          </a:p>
          <a:p>
            <a:r>
              <a:rPr lang="es-ES_tradnl" altLang="es-CL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idénticas</a:t>
            </a:r>
          </a:p>
        </p:txBody>
      </p:sp>
      <p:grpSp>
        <p:nvGrpSpPr>
          <p:cNvPr id="18436" name="Group 21">
            <a:extLst>
              <a:ext uri="{FF2B5EF4-FFF2-40B4-BE49-F238E27FC236}">
                <a16:creationId xmlns:a16="http://schemas.microsoft.com/office/drawing/2014/main" id="{BD6DF345-F651-4078-BFEA-0BC7076B1E8F}"/>
              </a:ext>
            </a:extLst>
          </p:cNvPr>
          <p:cNvGrpSpPr>
            <a:grpSpLocks/>
          </p:cNvGrpSpPr>
          <p:nvPr/>
        </p:nvGrpSpPr>
        <p:grpSpPr bwMode="auto">
          <a:xfrm>
            <a:off x="1203063" y="1178750"/>
            <a:ext cx="7582447" cy="4984436"/>
            <a:chOff x="743" y="1126"/>
            <a:chExt cx="4506" cy="3043"/>
          </a:xfrm>
        </p:grpSpPr>
        <p:sp>
          <p:nvSpPr>
            <p:cNvPr id="18438" name="Line 3">
              <a:extLst>
                <a:ext uri="{FF2B5EF4-FFF2-40B4-BE49-F238E27FC236}">
                  <a16:creationId xmlns:a16="http://schemas.microsoft.com/office/drawing/2014/main" id="{DE28586A-1F07-40FB-93CE-6A7C40DBD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4" y="1126"/>
              <a:ext cx="0" cy="25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39" name="Line 4">
              <a:extLst>
                <a:ext uri="{FF2B5EF4-FFF2-40B4-BE49-F238E27FC236}">
                  <a16:creationId xmlns:a16="http://schemas.microsoft.com/office/drawing/2014/main" id="{3190FBE0-93EF-49B7-81E9-D6CF5444C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" y="3718"/>
              <a:ext cx="4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0" name="Text Box 5">
              <a:extLst>
                <a:ext uri="{FF2B5EF4-FFF2-40B4-BE49-F238E27FC236}">
                  <a16:creationId xmlns:a16="http://schemas.microsoft.com/office/drawing/2014/main" id="{16A4F569-D4CB-4617-A482-4B57FB54F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3581"/>
              <a:ext cx="220" cy="2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8441" name="Line 6">
              <a:extLst>
                <a:ext uri="{FF2B5EF4-FFF2-40B4-BE49-F238E27FC236}">
                  <a16:creationId xmlns:a16="http://schemas.microsoft.com/office/drawing/2014/main" id="{64D0576D-B35B-4D4B-94DB-47EA744464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8" y="1414"/>
              <a:ext cx="892" cy="7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2" name="Text Box 7">
              <a:extLst>
                <a:ext uri="{FF2B5EF4-FFF2-40B4-BE49-F238E27FC236}">
                  <a16:creationId xmlns:a16="http://schemas.microsoft.com/office/drawing/2014/main" id="{58E00466-22D7-4A68-85F5-2A297F9B3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8" y="1248"/>
              <a:ext cx="1910" cy="23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180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Costos medios de una empresa</a:t>
              </a:r>
            </a:p>
          </p:txBody>
        </p:sp>
        <p:sp>
          <p:nvSpPr>
            <p:cNvPr id="18443" name="Freeform 8">
              <a:extLst>
                <a:ext uri="{FF2B5EF4-FFF2-40B4-BE49-F238E27FC236}">
                  <a16:creationId xmlns:a16="http://schemas.microsoft.com/office/drawing/2014/main" id="{4C5D0B06-F70D-4D36-BDCB-D24CED391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" y="1763"/>
              <a:ext cx="3888" cy="1376"/>
            </a:xfrm>
            <a:custGeom>
              <a:avLst/>
              <a:gdLst>
                <a:gd name="T0" fmla="*/ 0 w 2832"/>
                <a:gd name="T1" fmla="*/ 0 h 1376"/>
                <a:gd name="T2" fmla="*/ 1356 w 2832"/>
                <a:gd name="T3" fmla="*/ 1344 h 1376"/>
                <a:gd name="T4" fmla="*/ 5338 w 2832"/>
                <a:gd name="T5" fmla="*/ 192 h 1376"/>
                <a:gd name="T6" fmla="*/ 0 60000 65536"/>
                <a:gd name="T7" fmla="*/ 0 60000 65536"/>
                <a:gd name="T8" fmla="*/ 0 60000 65536"/>
                <a:gd name="T9" fmla="*/ 0 w 2832"/>
                <a:gd name="T10" fmla="*/ 0 h 1376"/>
                <a:gd name="T11" fmla="*/ 2832 w 2832"/>
                <a:gd name="T12" fmla="*/ 1376 h 13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2" h="1376">
                  <a:moveTo>
                    <a:pt x="0" y="0"/>
                  </a:moveTo>
                  <a:cubicBezTo>
                    <a:pt x="124" y="656"/>
                    <a:pt x="248" y="1312"/>
                    <a:pt x="720" y="1344"/>
                  </a:cubicBezTo>
                  <a:cubicBezTo>
                    <a:pt x="1192" y="1376"/>
                    <a:pt x="2012" y="784"/>
                    <a:pt x="2832" y="192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4" name="Freeform 9">
              <a:extLst>
                <a:ext uri="{FF2B5EF4-FFF2-40B4-BE49-F238E27FC236}">
                  <a16:creationId xmlns:a16="http://schemas.microsoft.com/office/drawing/2014/main" id="{050B8913-AB3D-4771-A1BD-3F87A8D36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" y="1584"/>
              <a:ext cx="3312" cy="1424"/>
            </a:xfrm>
            <a:custGeom>
              <a:avLst/>
              <a:gdLst>
                <a:gd name="T0" fmla="*/ 0 w 3312"/>
                <a:gd name="T1" fmla="*/ 0 h 1424"/>
                <a:gd name="T2" fmla="*/ 666 w 3312"/>
                <a:gd name="T3" fmla="*/ 827 h 1424"/>
                <a:gd name="T4" fmla="*/ 1744 w 3312"/>
                <a:gd name="T5" fmla="*/ 1371 h 1424"/>
                <a:gd name="T6" fmla="*/ 3312 w 3312"/>
                <a:gd name="T7" fmla="*/ 1148 h 14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12"/>
                <a:gd name="T13" fmla="*/ 0 h 1424"/>
                <a:gd name="T14" fmla="*/ 3312 w 3312"/>
                <a:gd name="T15" fmla="*/ 1424 h 14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12" h="1424">
                  <a:moveTo>
                    <a:pt x="0" y="0"/>
                  </a:moveTo>
                  <a:cubicBezTo>
                    <a:pt x="111" y="138"/>
                    <a:pt x="375" y="599"/>
                    <a:pt x="666" y="827"/>
                  </a:cubicBezTo>
                  <a:cubicBezTo>
                    <a:pt x="957" y="1055"/>
                    <a:pt x="1303" y="1318"/>
                    <a:pt x="1744" y="1371"/>
                  </a:cubicBezTo>
                  <a:cubicBezTo>
                    <a:pt x="2185" y="1424"/>
                    <a:pt x="2985" y="1194"/>
                    <a:pt x="3312" y="11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5" name="Line 10">
              <a:extLst>
                <a:ext uri="{FF2B5EF4-FFF2-40B4-BE49-F238E27FC236}">
                  <a16:creationId xmlns:a16="http://schemas.microsoft.com/office/drawing/2014/main" id="{7F7E5B95-1FE8-4A7C-BF12-314BBA67D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0" y="2448"/>
              <a:ext cx="336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6" name="Text Box 12">
              <a:extLst>
                <a:ext uri="{FF2B5EF4-FFF2-40B4-BE49-F238E27FC236}">
                  <a16:creationId xmlns:a16="http://schemas.microsoft.com/office/drawing/2014/main" id="{50E131B4-4AD4-4271-B955-111454A887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3744"/>
              <a:ext cx="287" cy="25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200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Q</a:t>
              </a:r>
              <a:r>
                <a:rPr lang="es-ES_tradnl" altLang="es-CL" sz="2000" baseline="3000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*</a:t>
              </a:r>
              <a:endParaRPr lang="es-ES_tradnl" altLang="es-CL" sz="200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447" name="Line 13">
              <a:extLst>
                <a:ext uri="{FF2B5EF4-FFF2-40B4-BE49-F238E27FC236}">
                  <a16:creationId xmlns:a16="http://schemas.microsoft.com/office/drawing/2014/main" id="{A98F7796-1B3F-4480-8294-8E0F6FCA4D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11" y="2912"/>
              <a:ext cx="8" cy="8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49" name="Line 15">
              <a:extLst>
                <a:ext uri="{FF2B5EF4-FFF2-40B4-BE49-F238E27FC236}">
                  <a16:creationId xmlns:a16="http://schemas.microsoft.com/office/drawing/2014/main" id="{801A7BF2-3FFA-4DDF-B57E-2B406592D0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5" y="3433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51" name="Line 17">
              <a:extLst>
                <a:ext uri="{FF2B5EF4-FFF2-40B4-BE49-F238E27FC236}">
                  <a16:creationId xmlns:a16="http://schemas.microsoft.com/office/drawing/2014/main" id="{72A74F9B-FEEC-4706-A313-7E1D4D3DA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9" y="3437"/>
              <a:ext cx="11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8452" name="AutoShape 18">
              <a:extLst>
                <a:ext uri="{FF2B5EF4-FFF2-40B4-BE49-F238E27FC236}">
                  <a16:creationId xmlns:a16="http://schemas.microsoft.com/office/drawing/2014/main" id="{17228366-BA8B-45FA-8C43-C6B66A404992}"/>
                </a:ext>
              </a:extLst>
            </p:cNvPr>
            <p:cNvSpPr>
              <a:spLocks/>
            </p:cNvSpPr>
            <p:nvPr/>
          </p:nvSpPr>
          <p:spPr bwMode="auto">
            <a:xfrm rot="5445093">
              <a:off x="1682" y="2921"/>
              <a:ext cx="38" cy="1916"/>
            </a:xfrm>
            <a:prstGeom prst="rightBrace">
              <a:avLst>
                <a:gd name="adj1" fmla="val 25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s-ES" altLang="es-CL" sz="2000"/>
            </a:p>
          </p:txBody>
        </p:sp>
        <p:sp>
          <p:nvSpPr>
            <p:cNvPr id="18453" name="Text Box 19">
              <a:extLst>
                <a:ext uri="{FF2B5EF4-FFF2-40B4-BE49-F238E27FC236}">
                  <a16:creationId xmlns:a16="http://schemas.microsoft.com/office/drawing/2014/main" id="{48D06DE6-C14C-4591-9C45-15F044A204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" y="3944"/>
              <a:ext cx="1165" cy="2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2"/>
                  </a:solidFill>
                  <a:latin typeface="Arial Narrow" panose="020B0606020202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ES_tradnl" altLang="es-CL" sz="180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Monopolio Natural</a:t>
              </a:r>
            </a:p>
          </p:txBody>
        </p:sp>
      </p:grpSp>
      <p:sp>
        <p:nvSpPr>
          <p:cNvPr id="18437" name="Text Box 20">
            <a:extLst>
              <a:ext uri="{FF2B5EF4-FFF2-40B4-BE49-F238E27FC236}">
                <a16:creationId xmlns:a16="http://schemas.microsoft.com/office/drawing/2014/main" id="{00B0A58F-66F7-4FC1-BA12-72C1574C0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990" y="860630"/>
            <a:ext cx="5693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_tradnl" altLang="es-CL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$/U</a:t>
            </a:r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F2EECEDA-400E-49DC-B8A0-9761B8792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1840" y="4385176"/>
            <a:ext cx="13463" cy="97311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D383D3A8-4D18-4B1C-861A-7E57E2B37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3927" y="5364215"/>
            <a:ext cx="5036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_tradnl" altLang="es-CL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Q</a:t>
            </a:r>
            <a:r>
              <a:rPr lang="es-ES_tradnl" altLang="es-CL" sz="2000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m</a:t>
            </a:r>
            <a:endParaRPr lang="es-ES_tradnl" altLang="es-CL" sz="20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19">
            <a:extLst>
              <a:ext uri="{FF2B5EF4-FFF2-40B4-BE49-F238E27FC236}">
                <a16:creationId xmlns:a16="http://schemas.microsoft.com/office/drawing/2014/main" id="{9A4DCD0F-4134-4F73-B72A-3957B933C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063" y="4419993"/>
            <a:ext cx="19319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ES_tradnl" altLang="es-CL" sz="1600" dirty="0">
                <a:solidFill>
                  <a:schemeClr val="tx1"/>
                </a:solidFill>
                <a:latin typeface="Times New Roman" panose="02020603050405020304" pitchFamily="18" charset="0"/>
              </a:rPr>
              <a:t>Economías de Escala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7ADE24-2418-47F4-9FFA-9EF7DF00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549" y="609600"/>
            <a:ext cx="8235915" cy="614155"/>
          </a:xfrm>
        </p:spPr>
        <p:txBody>
          <a:bodyPr/>
          <a:lstStyle/>
          <a:p>
            <a:r>
              <a:rPr lang="es-CL" sz="2800" dirty="0"/>
              <a:t>Relación entre Monopolio Natural y Economías de Escala.</a:t>
            </a:r>
            <a:br>
              <a:rPr lang="es-CL" sz="2800" dirty="0"/>
            </a:br>
            <a:endParaRPr lang="es-CL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8D37F2-6D89-40AA-87BB-BE88A6A87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Economías de escala para una empresa </a:t>
            </a:r>
            <a:r>
              <a:rPr lang="es-CL" dirty="0" err="1"/>
              <a:t>mono-producto</a:t>
            </a:r>
            <a:r>
              <a:rPr lang="es-CL" dirty="0"/>
              <a:t> implica costos medios decrecientes.</a:t>
            </a:r>
          </a:p>
          <a:p>
            <a:endParaRPr lang="es-CL" dirty="0"/>
          </a:p>
          <a:p>
            <a:r>
              <a:rPr lang="es-CL" dirty="0"/>
              <a:t>Economías de escala implica monopolio natural….pero no es correcta la implicancia opuesta.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4550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23E91-2664-4E74-8E43-594D2CB19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655" y="420570"/>
            <a:ext cx="7696200" cy="685800"/>
          </a:xfrm>
        </p:spPr>
        <p:txBody>
          <a:bodyPr/>
          <a:lstStyle/>
          <a:p>
            <a:r>
              <a:rPr lang="es-MX" dirty="0"/>
              <a:t>Monopolio Natural Positivo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AD1F9A4-CA5F-4B9E-B2DE-BB70A87F16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4655" y="1295400"/>
                <a:ext cx="7846640" cy="479913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r>
                        <a:rPr lang="es-CL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MX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0≥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Π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</m:oMath>
                  </m:oMathPara>
                </a14:m>
                <a:endParaRPr lang="es-MX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s-MX" b="0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C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sSup>
                      <m:sSupPr>
                        <m:ctrlPr>
                          <a:rPr lang="es-C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s-MX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≥0≥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CL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0≥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CL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0≥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s-MX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  <m:r>
                          <a:rPr lang="es-MX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s-MX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</m:oMath>
                </a14:m>
                <a:endParaRPr lang="es-CL" dirty="0"/>
              </a:p>
              <a:p>
                <a:pPr marL="0" indent="0" algn="ctr">
                  <a:buNone/>
                </a:pPr>
                <a:endParaRPr lang="es-CL" dirty="0"/>
              </a:p>
              <a:p>
                <a:r>
                  <a:rPr lang="es-CL" dirty="0">
                    <a:solidFill>
                      <a:schemeClr val="tx2"/>
                    </a:solidFill>
                  </a:rPr>
                  <a:t>Condición:	Precio </a:t>
                </a:r>
                <a:r>
                  <a:rPr lang="es-CL" dirty="0" err="1">
                    <a:solidFill>
                      <a:schemeClr val="tx2"/>
                    </a:solidFill>
                  </a:rPr>
                  <a:t>duopólico</a:t>
                </a:r>
                <a:r>
                  <a:rPr lang="es-CL" dirty="0">
                    <a:solidFill>
                      <a:schemeClr val="tx2"/>
                    </a:solidFill>
                  </a:rPr>
                  <a:t> menor a costo medio</a:t>
                </a:r>
              </a:p>
              <a:p>
                <a:endParaRPr lang="es-C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  <m:r>
                        <a:rPr lang="es-MX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s-MX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AD1F9A4-CA5F-4B9E-B2DE-BB70A87F16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4655" y="1295400"/>
                <a:ext cx="7846640" cy="4799130"/>
              </a:xfrm>
              <a:blipFill>
                <a:blip r:embed="rId2"/>
                <a:stretch>
                  <a:fillRect l="-108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2921819"/>
      </p:ext>
    </p:extLst>
  </p:cSld>
  <p:clrMapOvr>
    <a:masterClrMapping/>
  </p:clrMapOvr>
</p:sld>
</file>

<file path=ppt/theme/theme1.xml><?xml version="1.0" encoding="utf-8"?>
<a:theme xmlns:a="http://schemas.openxmlformats.org/drawingml/2006/main" name="Departamento de Economia">
  <a:themeElements>
    <a:clrScheme name="Departamento de Economia 10">
      <a:dk1>
        <a:srgbClr val="4D4D4D"/>
      </a:dk1>
      <a:lt1>
        <a:srgbClr val="FFFFFF"/>
      </a:lt1>
      <a:dk2>
        <a:srgbClr val="382E7E"/>
      </a:dk2>
      <a:lt2>
        <a:srgbClr val="7E8998"/>
      </a:lt2>
      <a:accent1>
        <a:srgbClr val="99CC00"/>
      </a:accent1>
      <a:accent2>
        <a:srgbClr val="CCCC00"/>
      </a:accent2>
      <a:accent3>
        <a:srgbClr val="FFFFFF"/>
      </a:accent3>
      <a:accent4>
        <a:srgbClr val="404040"/>
      </a:accent4>
      <a:accent5>
        <a:srgbClr val="CAE2AA"/>
      </a:accent5>
      <a:accent6>
        <a:srgbClr val="B9B900"/>
      </a:accent6>
      <a:hlink>
        <a:srgbClr val="6062A0"/>
      </a:hlink>
      <a:folHlink>
        <a:srgbClr val="B2B2B2"/>
      </a:folHlink>
    </a:clrScheme>
    <a:fontScheme name="Departamento de Economia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Departamento de Economi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partamento de Economi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8">
        <a:dk1>
          <a:srgbClr val="5F5F5F"/>
        </a:dk1>
        <a:lt1>
          <a:srgbClr val="FFFFFF"/>
        </a:lt1>
        <a:dk2>
          <a:srgbClr val="284D84"/>
        </a:dk2>
        <a:lt2>
          <a:srgbClr val="CEE1EE"/>
        </a:lt2>
        <a:accent1>
          <a:srgbClr val="99CC00"/>
        </a:accent1>
        <a:accent2>
          <a:srgbClr val="CCCC00"/>
        </a:accent2>
        <a:accent3>
          <a:srgbClr val="FFFFFF"/>
        </a:accent3>
        <a:accent4>
          <a:srgbClr val="505050"/>
        </a:accent4>
        <a:accent5>
          <a:srgbClr val="CAE2AA"/>
        </a:accent5>
        <a:accent6>
          <a:srgbClr val="B9B900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9">
        <a:dk1>
          <a:srgbClr val="4D4D4D"/>
        </a:dk1>
        <a:lt1>
          <a:srgbClr val="FFFFFF"/>
        </a:lt1>
        <a:dk2>
          <a:srgbClr val="382E7E"/>
        </a:dk2>
        <a:lt2>
          <a:srgbClr val="CEE1EE"/>
        </a:lt2>
        <a:accent1>
          <a:srgbClr val="99CC00"/>
        </a:accent1>
        <a:accent2>
          <a:srgbClr val="CCCC00"/>
        </a:accent2>
        <a:accent3>
          <a:srgbClr val="FFFFFF"/>
        </a:accent3>
        <a:accent4>
          <a:srgbClr val="404040"/>
        </a:accent4>
        <a:accent5>
          <a:srgbClr val="CAE2AA"/>
        </a:accent5>
        <a:accent6>
          <a:srgbClr val="B9B900"/>
        </a:accent6>
        <a:hlink>
          <a:srgbClr val="6062A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partamento de Economia 10">
        <a:dk1>
          <a:srgbClr val="4D4D4D"/>
        </a:dk1>
        <a:lt1>
          <a:srgbClr val="FFFFFF"/>
        </a:lt1>
        <a:dk2>
          <a:srgbClr val="382E7E"/>
        </a:dk2>
        <a:lt2>
          <a:srgbClr val="7E8998"/>
        </a:lt2>
        <a:accent1>
          <a:srgbClr val="99CC00"/>
        </a:accent1>
        <a:accent2>
          <a:srgbClr val="CCCC00"/>
        </a:accent2>
        <a:accent3>
          <a:srgbClr val="FFFFFF"/>
        </a:accent3>
        <a:accent4>
          <a:srgbClr val="404040"/>
        </a:accent4>
        <a:accent5>
          <a:srgbClr val="CAE2AA"/>
        </a:accent5>
        <a:accent6>
          <a:srgbClr val="B9B900"/>
        </a:accent6>
        <a:hlink>
          <a:srgbClr val="6062A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Settings\Aldo Gonzalez\Datos de programa\Microsoft\Templates\Aldo.pot</Template>
  <TotalTime>11276</TotalTime>
  <Words>1738</Words>
  <Application>Microsoft Office PowerPoint</Application>
  <PresentationFormat>Presentación en pantalla (4:3)</PresentationFormat>
  <Paragraphs>424</Paragraphs>
  <Slides>42</Slides>
  <Notes>7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52" baseType="lpstr">
      <vt:lpstr>Arial</vt:lpstr>
      <vt:lpstr>Arial Narrow</vt:lpstr>
      <vt:lpstr>Cambria Math</vt:lpstr>
      <vt:lpstr>Grotesque</vt:lpstr>
      <vt:lpstr>Lucida Grande</vt:lpstr>
      <vt:lpstr>Tahoma</vt:lpstr>
      <vt:lpstr>Times New Roman</vt:lpstr>
      <vt:lpstr>Wingdings</vt:lpstr>
      <vt:lpstr>Departamento de Economia</vt:lpstr>
      <vt:lpstr>Ecuación</vt:lpstr>
      <vt:lpstr>Regulación de Monopolios Naturales</vt:lpstr>
      <vt:lpstr>Presentación de PowerPoint</vt:lpstr>
      <vt:lpstr>Diferencias en la definición</vt:lpstr>
      <vt:lpstr>Monopolio Natural Normativo</vt:lpstr>
      <vt:lpstr>Monopolio Natural Normativo</vt:lpstr>
      <vt:lpstr>Monopolio natural</vt:lpstr>
      <vt:lpstr>Relación entre Economías de Escala y Monopolio Natural</vt:lpstr>
      <vt:lpstr>Relación entre Monopolio Natural y Economías de Escala. </vt:lpstr>
      <vt:lpstr>Monopolio Natural Positivo</vt:lpstr>
      <vt:lpstr>De qué depende el precio duopólico:</vt:lpstr>
      <vt:lpstr>Monopolio Natural Positivo</vt:lpstr>
      <vt:lpstr>Monopolio Natural Positivo</vt:lpstr>
      <vt:lpstr>Preguntas</vt:lpstr>
      <vt:lpstr>Pregunta</vt:lpstr>
      <vt:lpstr>Monopolio natural: resumen</vt:lpstr>
      <vt:lpstr>Dilema de política</vt:lpstr>
      <vt:lpstr>Presentación de PowerPoint</vt:lpstr>
      <vt:lpstr>Opciones de Regulación</vt:lpstr>
      <vt:lpstr>Sectores de Infraestructura con Regulación</vt:lpstr>
      <vt:lpstr>Tarificación Optima con Subsidio</vt:lpstr>
      <vt:lpstr>Condiciones de Primer Orden</vt:lpstr>
      <vt:lpstr>Condiciones de Primer Orden</vt:lpstr>
      <vt:lpstr>Excedente del Consumidor</vt:lpstr>
      <vt:lpstr>Beneficio del Consumo</vt:lpstr>
      <vt:lpstr>Costo Social de los Fondos Públicos</vt:lpstr>
      <vt:lpstr>Precio y Subsidio en función de λ</vt:lpstr>
      <vt:lpstr>Restricción en Precios</vt:lpstr>
      <vt:lpstr>Transporte Público de Santiago</vt:lpstr>
      <vt:lpstr>Taxation by Regulation</vt:lpstr>
      <vt:lpstr>Primera Concesión Túnel el Melón (1995)</vt:lpstr>
      <vt:lpstr>Presentación de PowerPoint</vt:lpstr>
      <vt:lpstr>Segunda Concesión Túnel El Melón (2016)</vt:lpstr>
      <vt:lpstr>Coase: The Marginal Cost Controversy</vt:lpstr>
      <vt:lpstr>Evaluación Social</vt:lpstr>
      <vt:lpstr>Costo Medio vs Marginal</vt:lpstr>
      <vt:lpstr>Tarifas No-Lineales</vt:lpstr>
      <vt:lpstr>Presentación de PowerPoint</vt:lpstr>
      <vt:lpstr>Problema: Heterogeneidad de Consumidores</vt:lpstr>
      <vt:lpstr>Monopolio Multi-producto</vt:lpstr>
      <vt:lpstr>Monopolio Multiproducto</vt:lpstr>
      <vt:lpstr>Regulación Monopolio Multiproducto</vt:lpstr>
      <vt:lpstr>Precios Ramsey</vt:lpstr>
    </vt:vector>
  </TitlesOfParts>
  <Company>aldo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aldo</dc:creator>
  <cp:lastModifiedBy>Aldo Aldo Patricio</cp:lastModifiedBy>
  <cp:revision>361</cp:revision>
  <dcterms:created xsi:type="dcterms:W3CDTF">2004-09-22T14:16:58Z</dcterms:created>
  <dcterms:modified xsi:type="dcterms:W3CDTF">2021-08-02T20:31:41Z</dcterms:modified>
</cp:coreProperties>
</file>